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4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FE47B34-93FF-41C2-B1C2-6C871E459822}">
          <p14:sldIdLst>
            <p14:sldId id="256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1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44475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31964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8097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138991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96746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81514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43586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28569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y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54378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55345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316052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y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y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1E0B2-2E74-4C59-ACA6-21E2F6B892D5}" type="datetimeFigureOut">
              <a:rPr lang="cy-GB" smtClean="0"/>
              <a:t>06/08/2025</a:t>
            </a:fld>
            <a:endParaRPr lang="cy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y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0FAF1-68FA-4A15-AC95-71D1B08FB3D2}" type="slidenum">
              <a:rPr lang="cy-GB" smtClean="0"/>
              <a:t>‹#›</a:t>
            </a:fld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22027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y-GB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631090"/>
            <a:ext cx="6858000" cy="1483455"/>
          </a:xfrm>
          <a:solidFill>
            <a:srgbClr val="FFFFFF">
              <a:alpha val="89804"/>
            </a:srgbClr>
          </a:solidFill>
          <a:effectLst>
            <a:softEdge rad="31750"/>
          </a:effectLst>
        </p:spPr>
        <p:txBody>
          <a:bodyPr/>
          <a:lstStyle/>
          <a:p>
            <a:r>
              <a:rPr lang="cy-GB" dirty="0"/>
              <a:t>Adolygu Arwynebedd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206621"/>
            <a:ext cx="6858000" cy="862870"/>
          </a:xfrm>
          <a:solidFill>
            <a:srgbClr val="FFFFFF">
              <a:alpha val="89804"/>
            </a:srgbClr>
          </a:solidFill>
          <a:effectLst>
            <a:softEdge rad="31750"/>
          </a:effectLst>
        </p:spPr>
        <p:txBody>
          <a:bodyPr/>
          <a:lstStyle/>
          <a:p>
            <a:r>
              <a:rPr lang="cy-GB" dirty="0">
                <a:latin typeface="+mj-lt"/>
              </a:rPr>
              <a:t>Mesur Siapiau 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760" y="4728518"/>
            <a:ext cx="1962481" cy="19564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6009384" y="6119054"/>
            <a:ext cx="2844236" cy="360000"/>
          </a:xfrm>
          <a:prstGeom prst="rect">
            <a:avLst/>
          </a:prstGeom>
          <a:solidFill>
            <a:srgbClr val="FFFFFF">
              <a:alpha val="89804"/>
            </a:srgbClr>
          </a:solidFill>
          <a:scene3d>
            <a:camera prst="perspectiveHeroicExtremeLeftFacing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y-GB" dirty="0">
                <a:latin typeface="+mj-lt"/>
              </a:rPr>
              <a:t>/adolygumathemateg</a:t>
            </a: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8991">
            <a:off x="6452929" y="6071793"/>
            <a:ext cx="504000" cy="2330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ECCA586-698B-7ADD-3DA5-1B1204BB6A67}"/>
              </a:ext>
            </a:extLst>
          </p:cNvPr>
          <p:cNvGrpSpPr/>
          <p:nvPr/>
        </p:nvGrpSpPr>
        <p:grpSpPr>
          <a:xfrm>
            <a:off x="290382" y="6150075"/>
            <a:ext cx="2357567" cy="478245"/>
            <a:chOff x="290382" y="6150075"/>
            <a:chExt cx="2357567" cy="478245"/>
          </a:xfrm>
        </p:grpSpPr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id="{9D9A2EE5-D3C3-CA9F-4875-8A06A76EA110}"/>
                </a:ext>
              </a:extLst>
            </p:cNvPr>
            <p:cNvSpPr txBox="1">
              <a:spLocks/>
            </p:cNvSpPr>
            <p:nvPr/>
          </p:nvSpPr>
          <p:spPr>
            <a:xfrm>
              <a:off x="290382" y="6150075"/>
              <a:ext cx="2357567" cy="360000"/>
            </a:xfrm>
            <a:prstGeom prst="rect">
              <a:avLst/>
            </a:prstGeom>
            <a:solidFill>
              <a:srgbClr val="FFFFFF">
                <a:alpha val="89804"/>
              </a:srgbClr>
            </a:solidFill>
            <a:scene3d>
              <a:camera prst="perspectiveHeroicExtremeRightFacing"/>
              <a:lightRig rig="threePt" dir="t"/>
            </a:scene3d>
          </p:spPr>
          <p:txBody>
            <a:bodyPr vert="horz" lIns="91440" tIns="45720" rIns="91440" bIns="45720" rtlCol="0">
              <a:normAutofit fontScale="92500"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cy-GB" dirty="0">
                  <a:latin typeface="+mj-lt"/>
                </a:rPr>
                <a:t>    @MathsMewnMunud</a:t>
              </a:r>
            </a:p>
          </p:txBody>
        </p:sp>
        <p:pic>
          <p:nvPicPr>
            <p:cNvPr id="11" name="Picture 10" descr="A black background with a blue and pink logo&#10;&#10;AI-generated content may be incorrect.">
              <a:extLst>
                <a:ext uri="{FF2B5EF4-FFF2-40B4-BE49-F238E27FC236}">
                  <a16:creationId xmlns:a16="http://schemas.microsoft.com/office/drawing/2014/main" id="{A72E9DC8-7831-92BD-7D99-6F75FF9E6E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79" t="-6033" r="11387" b="11395"/>
            <a:stretch>
              <a:fillRect/>
            </a:stretch>
          </p:blipFill>
          <p:spPr bwMode="auto">
            <a:xfrm rot="21170180">
              <a:off x="446333" y="6240207"/>
              <a:ext cx="324000" cy="38811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516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y-GB" altLang="cy-GB" sz="3200" dirty="0"/>
              <a:t>Arwynebedd petryal = hyd × lled</a:t>
            </a:r>
          </a:p>
          <a:p>
            <a:endParaRPr lang="cy-GB" altLang="cy-GB" sz="3200" dirty="0"/>
          </a:p>
          <a:p>
            <a:endParaRPr lang="cy-GB" altLang="cy-GB" sz="3200" dirty="0"/>
          </a:p>
          <a:p>
            <a:endParaRPr lang="cy-GB" altLang="cy-GB" sz="3200" dirty="0"/>
          </a:p>
          <a:p>
            <a:pPr>
              <a:buFont typeface="Arial" panose="020B0604020202020204" pitchFamily="34" charset="0"/>
              <a:buNone/>
            </a:pPr>
            <a:r>
              <a:rPr lang="cy-GB" altLang="cy-GB" sz="3200" dirty="0"/>
              <a:t>                                                               hyd</a:t>
            </a:r>
          </a:p>
          <a:p>
            <a:pPr>
              <a:buFont typeface="Arial" panose="020B0604020202020204" pitchFamily="34" charset="0"/>
              <a:buNone/>
            </a:pPr>
            <a:endParaRPr lang="cy-GB" altLang="cy-GB" sz="3200" dirty="0"/>
          </a:p>
          <a:p>
            <a:pPr>
              <a:buFont typeface="Arial" panose="020B0604020202020204" pitchFamily="34" charset="0"/>
              <a:buNone/>
            </a:pPr>
            <a:endParaRPr lang="cy-GB" altLang="cy-GB" sz="3200" dirty="0"/>
          </a:p>
          <a:p>
            <a:pPr>
              <a:buFont typeface="Arial" panose="020B0604020202020204" pitchFamily="34" charset="0"/>
              <a:buNone/>
            </a:pPr>
            <a:r>
              <a:rPr lang="cy-GB" altLang="cy-GB" sz="3200" dirty="0"/>
              <a:t>                                lled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357313" y="2870215"/>
            <a:ext cx="6357937" cy="27146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altLang="cy-GB" sz="4400" dirty="0"/>
              <a:t>Arwynebedd</a:t>
            </a:r>
          </a:p>
        </p:txBody>
      </p:sp>
    </p:spTree>
    <p:extLst>
      <p:ext uri="{BB962C8B-B14F-4D97-AF65-F5344CB8AC3E}">
        <p14:creationId xmlns:p14="http://schemas.microsoft.com/office/powerpoint/2010/main" val="423964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sosceles Triangle 11"/>
          <p:cNvSpPr/>
          <p:nvPr/>
        </p:nvSpPr>
        <p:spPr>
          <a:xfrm>
            <a:off x="5715000" y="2786063"/>
            <a:ext cx="2643188" cy="2857500"/>
          </a:xfrm>
          <a:prstGeom prst="triangle">
            <a:avLst>
              <a:gd name="adj" fmla="val 25784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Right Triangle 13"/>
          <p:cNvSpPr/>
          <p:nvPr/>
        </p:nvSpPr>
        <p:spPr>
          <a:xfrm>
            <a:off x="2143125" y="2786063"/>
            <a:ext cx="3000375" cy="285750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17" name="Straight Connector 16"/>
          <p:cNvCxnSpPr>
            <a:stCxn id="12" idx="0"/>
            <a:endCxn id="12" idx="3"/>
          </p:cNvCxnSpPr>
          <p:nvPr/>
        </p:nvCxnSpPr>
        <p:spPr>
          <a:xfrm rot="16200000" flipH="1">
            <a:off x="4967288" y="4214813"/>
            <a:ext cx="2859087" cy="1587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397625" y="5357813"/>
            <a:ext cx="288000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6547084" y="5502275"/>
            <a:ext cx="284162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143125" y="5357813"/>
            <a:ext cx="315913" cy="31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2317751" y="5502275"/>
            <a:ext cx="284162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altLang="cy-GB" sz="4400" dirty="0"/>
              <a:t>Arwynebedd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600200"/>
                <a:ext cx="8058150" cy="4829175"/>
              </a:xfrm>
            </p:spPr>
            <p:txBody>
              <a:bodyPr>
                <a:normAutofit/>
              </a:bodyPr>
              <a:lstStyle/>
              <a:p>
                <a:r>
                  <a:rPr lang="cy-GB" altLang="cy-GB" sz="3200" dirty="0"/>
                  <a:t>Arwynebedd triongl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y-GB" altLang="cy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cy-GB" altLang="cy-GB" sz="3200" b="0" i="0" smtClean="0"/>
                          <m:t>sail</m:t>
                        </m:r>
                        <m:r>
                          <m:rPr>
                            <m:nor/>
                          </m:rPr>
                          <a:rPr lang="cy-GB" altLang="cy-GB" sz="3200" b="0" i="0" smtClean="0"/>
                          <m:t> </m:t>
                        </m:r>
                        <m:r>
                          <m:rPr>
                            <m:nor/>
                          </m:rPr>
                          <a:rPr lang="cy-GB" altLang="cy-GB" sz="3200" b="0" i="0" smtClean="0"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cy-GB" altLang="cy-GB" sz="3200" b="0" i="0" smtClean="0"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y-GB" altLang="cy-GB" sz="3200" b="0" i="0" smtClean="0">
                            <a:ea typeface="Cambria Math" panose="02040503050406030204" pitchFamily="18" charset="0"/>
                          </a:rPr>
                          <m:t>uchder</m:t>
                        </m:r>
                      </m:num>
                      <m:den>
                        <m:r>
                          <m:rPr>
                            <m:nor/>
                          </m:rPr>
                          <a:rPr lang="cy-GB" altLang="cy-GB" sz="3200" b="0" i="0" smtClean="0"/>
                          <m:t>2</m:t>
                        </m:r>
                      </m:den>
                    </m:f>
                  </m:oMath>
                </a14:m>
                <a:endParaRPr lang="cy-GB" altLang="cy-GB" sz="3200" dirty="0"/>
              </a:p>
              <a:p>
                <a:endParaRPr lang="cy-GB" altLang="cy-GB" sz="3200" dirty="0"/>
              </a:p>
              <a:p>
                <a:endParaRPr lang="cy-GB" altLang="cy-GB" sz="3200" dirty="0"/>
              </a:p>
              <a:p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3200" dirty="0"/>
                  <a:t> uchder                                       </a:t>
                </a:r>
                <a:r>
                  <a:rPr lang="cy-GB" altLang="cy-GB" sz="1600" dirty="0"/>
                  <a:t> </a:t>
                </a:r>
                <a:r>
                  <a:rPr lang="cy-GB" altLang="cy-GB" sz="3200" dirty="0"/>
                  <a:t>uchder</a:t>
                </a:r>
              </a:p>
              <a:p>
                <a:pPr>
                  <a:buFont typeface="Arial" panose="020B0604020202020204" pitchFamily="34" charset="0"/>
                  <a:buNone/>
                </a:pPr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3200" dirty="0"/>
                  <a:t>                        sail                          sail</a:t>
                </a:r>
                <a:endParaRPr lang="cy-GB" altLang="cy-GB" sz="3200" i="1" dirty="0"/>
              </a:p>
            </p:txBody>
          </p:sp>
        </mc:Choice>
        <mc:Fallback xmlns="">
          <p:sp>
            <p:nvSpPr>
              <p:cNvPr id="615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600200"/>
                <a:ext cx="8058150" cy="4829175"/>
              </a:xfrm>
              <a:blipFill>
                <a:blip r:embed="rId2"/>
                <a:stretch>
                  <a:fillRect l="-1740"/>
                </a:stretch>
              </a:blipFill>
            </p:spPr>
            <p:txBody>
              <a:bodyPr/>
              <a:lstStyle/>
              <a:p>
                <a:r>
                  <a:rPr lang="cy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907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 8"/>
          <p:cNvSpPr/>
          <p:nvPr/>
        </p:nvSpPr>
        <p:spPr>
          <a:xfrm>
            <a:off x="1785938" y="3071813"/>
            <a:ext cx="5286375" cy="2571750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 rot="16200000" flipH="1">
            <a:off x="3429794" y="4356894"/>
            <a:ext cx="2571750" cy="1588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16463" y="5357813"/>
            <a:ext cx="315912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865920" y="5500688"/>
            <a:ext cx="284163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500563" y="3071813"/>
            <a:ext cx="36512" cy="1587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500563" y="5643563"/>
            <a:ext cx="36512" cy="1587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 flipH="1" flipV="1">
            <a:off x="2085182" y="4129881"/>
            <a:ext cx="152400" cy="36513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2013744" y="4406107"/>
            <a:ext cx="152400" cy="36512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6728619" y="4201319"/>
            <a:ext cx="152400" cy="36512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6657182" y="4477543"/>
            <a:ext cx="152400" cy="36513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altLang="cy-GB" sz="4400" dirty="0"/>
              <a:t>Arwynebedd</a:t>
            </a:r>
          </a:p>
        </p:txBody>
      </p:sp>
      <p:sp>
        <p:nvSpPr>
          <p:cNvPr id="8204" name="Content Placeholder 2"/>
          <p:cNvSpPr>
            <a:spLocks noGrp="1"/>
          </p:cNvSpPr>
          <p:nvPr>
            <p:ph idx="1"/>
          </p:nvPr>
        </p:nvSpPr>
        <p:spPr>
          <a:xfrm>
            <a:off x="628650" y="1600200"/>
            <a:ext cx="8301038" cy="4829175"/>
          </a:xfrm>
        </p:spPr>
        <p:txBody>
          <a:bodyPr>
            <a:noAutofit/>
          </a:bodyPr>
          <a:lstStyle/>
          <a:p>
            <a:r>
              <a:rPr lang="cy-GB" altLang="cy-GB" sz="3200" dirty="0"/>
              <a:t>Arwynebedd paralelogram = sail × uchder</a:t>
            </a:r>
          </a:p>
          <a:p>
            <a:endParaRPr lang="cy-GB" altLang="cy-GB" sz="3200" dirty="0"/>
          </a:p>
          <a:p>
            <a:endParaRPr lang="cy-GB" altLang="cy-GB" sz="3200" dirty="0"/>
          </a:p>
          <a:p>
            <a:pPr marL="0" indent="0">
              <a:buNone/>
            </a:pPr>
            <a:br>
              <a:rPr lang="cy-GB" altLang="cy-GB" sz="2400" dirty="0"/>
            </a:br>
            <a:endParaRPr lang="cy-GB" altLang="cy-GB" sz="2400" dirty="0"/>
          </a:p>
          <a:p>
            <a:pPr>
              <a:buFont typeface="Arial" panose="020B0604020202020204" pitchFamily="34" charset="0"/>
              <a:buNone/>
            </a:pPr>
            <a:r>
              <a:rPr lang="cy-GB" altLang="cy-GB" sz="3200" dirty="0"/>
              <a:t>                        uchder</a:t>
            </a:r>
          </a:p>
          <a:p>
            <a:pPr>
              <a:buFont typeface="Arial" panose="020B0604020202020204" pitchFamily="34" charset="0"/>
              <a:buNone/>
            </a:pPr>
            <a:endParaRPr lang="cy-GB" altLang="cy-GB" sz="3200" dirty="0"/>
          </a:p>
          <a:p>
            <a:pPr>
              <a:buFont typeface="Arial" panose="020B0604020202020204" pitchFamily="34" charset="0"/>
              <a:buNone/>
            </a:pPr>
            <a:endParaRPr lang="cy-GB" altLang="cy-GB" sz="3200" dirty="0"/>
          </a:p>
          <a:p>
            <a:pPr>
              <a:buFont typeface="Arial" panose="020B0604020202020204" pitchFamily="34" charset="0"/>
              <a:buNone/>
            </a:pPr>
            <a:r>
              <a:rPr lang="cy-GB" altLang="cy-GB" sz="3200" dirty="0"/>
              <a:t>                        sail</a:t>
            </a:r>
          </a:p>
          <a:p>
            <a:pPr>
              <a:buFont typeface="Arial" panose="020B0604020202020204" pitchFamily="34" charset="0"/>
              <a:buNone/>
            </a:pPr>
            <a:endParaRPr lang="cy-GB" altLang="cy-GB" sz="3200" dirty="0"/>
          </a:p>
          <a:p>
            <a:pPr>
              <a:buFont typeface="Arial" panose="020B0604020202020204" pitchFamily="34" charset="0"/>
              <a:buNone/>
            </a:pPr>
            <a:r>
              <a:rPr lang="cy-GB" altLang="cy-GB" sz="3200" dirty="0"/>
              <a:t>                </a:t>
            </a:r>
            <a:endParaRPr lang="cy-GB" altLang="cy-GB" sz="3200" i="1" dirty="0"/>
          </a:p>
        </p:txBody>
      </p:sp>
    </p:spTree>
    <p:extLst>
      <p:ext uri="{BB962C8B-B14F-4D97-AF65-F5344CB8AC3E}">
        <p14:creationId xmlns:p14="http://schemas.microsoft.com/office/powerpoint/2010/main" val="387327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1857375" y="3429000"/>
            <a:ext cx="5072063" cy="2214563"/>
          </a:xfrm>
          <a:custGeom>
            <a:avLst/>
            <a:gdLst>
              <a:gd name="connsiteX0" fmla="*/ 0 w 5072098"/>
              <a:gd name="connsiteY0" fmla="*/ 2214579 h 2214579"/>
              <a:gd name="connsiteX1" fmla="*/ 608146 w 5072098"/>
              <a:gd name="connsiteY1" fmla="*/ 0 h 2214579"/>
              <a:gd name="connsiteX2" fmla="*/ 4463952 w 5072098"/>
              <a:gd name="connsiteY2" fmla="*/ 0 h 2214579"/>
              <a:gd name="connsiteX3" fmla="*/ 5072098 w 5072098"/>
              <a:gd name="connsiteY3" fmla="*/ 2214579 h 2214579"/>
              <a:gd name="connsiteX4" fmla="*/ 0 w 5072098"/>
              <a:gd name="connsiteY4" fmla="*/ 2214579 h 2214579"/>
              <a:gd name="connsiteX0" fmla="*/ 0 w 5072098"/>
              <a:gd name="connsiteY0" fmla="*/ 2214579 h 2214579"/>
              <a:gd name="connsiteX1" fmla="*/ 608146 w 5072098"/>
              <a:gd name="connsiteY1" fmla="*/ 0 h 2214579"/>
              <a:gd name="connsiteX2" fmla="*/ 4463952 w 5072098"/>
              <a:gd name="connsiteY2" fmla="*/ 0 h 2214579"/>
              <a:gd name="connsiteX3" fmla="*/ 3700444 w 5072098"/>
              <a:gd name="connsiteY3" fmla="*/ 11430 h 2214579"/>
              <a:gd name="connsiteX4" fmla="*/ 5072098 w 5072098"/>
              <a:gd name="connsiteY4" fmla="*/ 2214579 h 2214579"/>
              <a:gd name="connsiteX5" fmla="*/ 0 w 5072098"/>
              <a:gd name="connsiteY5" fmla="*/ 2214579 h 221457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4463952 w 5072098"/>
              <a:gd name="connsiteY2" fmla="*/ 11430 h 2226009"/>
              <a:gd name="connsiteX3" fmla="*/ 3737592 w 5072098"/>
              <a:gd name="connsiteY3" fmla="*/ 0 h 2226009"/>
              <a:gd name="connsiteX4" fmla="*/ 3700444 w 5072098"/>
              <a:gd name="connsiteY4" fmla="*/ 2286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4463952 w 5072098"/>
              <a:gd name="connsiteY2" fmla="*/ 11430 h 2226009"/>
              <a:gd name="connsiteX3" fmla="*/ 3737592 w 5072098"/>
              <a:gd name="connsiteY3" fmla="*/ 0 h 2226009"/>
              <a:gd name="connsiteX4" fmla="*/ 3700444 w 5072098"/>
              <a:gd name="connsiteY4" fmla="*/ 2286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700444 w 5072098"/>
              <a:gd name="connsiteY4" fmla="*/ 2286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271784 w 5072098"/>
              <a:gd name="connsiteY4" fmla="*/ 2286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317542 w 5072098"/>
              <a:gd name="connsiteY4" fmla="*/ 11430 h 2226009"/>
              <a:gd name="connsiteX5" fmla="*/ 3271784 w 5072098"/>
              <a:gd name="connsiteY5" fmla="*/ 22860 h 2226009"/>
              <a:gd name="connsiteX6" fmla="*/ 5072098 w 5072098"/>
              <a:gd name="connsiteY6" fmla="*/ 2226009 h 2226009"/>
              <a:gd name="connsiteX7" fmla="*/ 0 w 5072098"/>
              <a:gd name="connsiteY7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317542 w 5072098"/>
              <a:gd name="connsiteY4" fmla="*/ 11430 h 2226009"/>
              <a:gd name="connsiteX5" fmla="*/ 3271784 w 5072098"/>
              <a:gd name="connsiteY5" fmla="*/ 22860 h 2226009"/>
              <a:gd name="connsiteX6" fmla="*/ 5072098 w 5072098"/>
              <a:gd name="connsiteY6" fmla="*/ 2226009 h 2226009"/>
              <a:gd name="connsiteX7" fmla="*/ 0 w 5072098"/>
              <a:gd name="connsiteY7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317542 w 5072098"/>
              <a:gd name="connsiteY4" fmla="*/ 0 h 2226009"/>
              <a:gd name="connsiteX5" fmla="*/ 3317542 w 5072098"/>
              <a:gd name="connsiteY5" fmla="*/ 11430 h 2226009"/>
              <a:gd name="connsiteX6" fmla="*/ 3271784 w 5072098"/>
              <a:gd name="connsiteY6" fmla="*/ 22860 h 2226009"/>
              <a:gd name="connsiteX7" fmla="*/ 5072098 w 5072098"/>
              <a:gd name="connsiteY7" fmla="*/ 2226009 h 2226009"/>
              <a:gd name="connsiteX8" fmla="*/ 0 w 5072098"/>
              <a:gd name="connsiteY8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574150 h 2574150"/>
              <a:gd name="connsiteX1" fmla="*/ 608146 w 5072098"/>
              <a:gd name="connsiteY1" fmla="*/ 359571 h 2574150"/>
              <a:gd name="connsiteX2" fmla="*/ 3249442 w 5072098"/>
              <a:gd name="connsiteY2" fmla="*/ 359571 h 2574150"/>
              <a:gd name="connsiteX3" fmla="*/ 3237494 w 5072098"/>
              <a:gd name="connsiteY3" fmla="*/ 348141 h 2574150"/>
              <a:gd name="connsiteX4" fmla="*/ 3257534 w 5072098"/>
              <a:gd name="connsiteY4" fmla="*/ 348141 h 2574150"/>
              <a:gd name="connsiteX5" fmla="*/ 3317542 w 5072098"/>
              <a:gd name="connsiteY5" fmla="*/ 348141 h 2574150"/>
              <a:gd name="connsiteX6" fmla="*/ 3271784 w 5072098"/>
              <a:gd name="connsiteY6" fmla="*/ 371001 h 2574150"/>
              <a:gd name="connsiteX7" fmla="*/ 5072098 w 5072098"/>
              <a:gd name="connsiteY7" fmla="*/ 2574150 h 2574150"/>
              <a:gd name="connsiteX8" fmla="*/ 0 w 5072098"/>
              <a:gd name="connsiteY8" fmla="*/ 2574150 h 2574150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271784 w 5072098"/>
              <a:gd name="connsiteY5" fmla="*/ 22860 h 2226009"/>
              <a:gd name="connsiteX6" fmla="*/ 5072098 w 5072098"/>
              <a:gd name="connsiteY6" fmla="*/ 2226009 h 2226009"/>
              <a:gd name="connsiteX7" fmla="*/ 0 w 5072098"/>
              <a:gd name="connsiteY7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5072098 w 5072098"/>
              <a:gd name="connsiteY4" fmla="*/ 2226009 h 2226009"/>
              <a:gd name="connsiteX5" fmla="*/ 0 w 5072098"/>
              <a:gd name="connsiteY5" fmla="*/ 2226009 h 2226009"/>
              <a:gd name="connsiteX0" fmla="*/ 0 w 5072098"/>
              <a:gd name="connsiteY0" fmla="*/ 2214579 h 2214579"/>
              <a:gd name="connsiteX1" fmla="*/ 608146 w 5072098"/>
              <a:gd name="connsiteY1" fmla="*/ 0 h 2214579"/>
              <a:gd name="connsiteX2" fmla="*/ 3249442 w 5072098"/>
              <a:gd name="connsiteY2" fmla="*/ 0 h 2214579"/>
              <a:gd name="connsiteX3" fmla="*/ 5072098 w 5072098"/>
              <a:gd name="connsiteY3" fmla="*/ 2214579 h 2214579"/>
              <a:gd name="connsiteX4" fmla="*/ 0 w 5072098"/>
              <a:gd name="connsiteY4" fmla="*/ 2214579 h 221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2098" h="2214579">
                <a:moveTo>
                  <a:pt x="0" y="2214579"/>
                </a:moveTo>
                <a:lnTo>
                  <a:pt x="608146" y="0"/>
                </a:lnTo>
                <a:lnTo>
                  <a:pt x="3249442" y="0"/>
                </a:lnTo>
                <a:lnTo>
                  <a:pt x="5072098" y="2214579"/>
                </a:lnTo>
                <a:lnTo>
                  <a:pt x="0" y="221457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altLang="cy-GB" sz="4400" dirty="0"/>
              <a:t>Arwynebedd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3609181" y="4536282"/>
            <a:ext cx="2214563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16463" y="5357813"/>
            <a:ext cx="315912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4865920" y="5500688"/>
            <a:ext cx="284163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4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600200"/>
                <a:ext cx="8372475" cy="4829175"/>
              </a:xfrm>
            </p:spPr>
            <p:txBody>
              <a:bodyPr>
                <a:noAutofit/>
              </a:bodyPr>
              <a:lstStyle/>
              <a:p>
                <a:r>
                  <a:rPr lang="cy-GB" altLang="cy-GB" sz="3200" dirty="0"/>
                  <a:t>Arwynebedd trapesiwm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y-GB" altLang="cy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y-GB" altLang="cy-GB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cy-GB" altLang="cy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cy-GB" altLang="cy-GB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cy-GB" altLang="cy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cy-GB" altLang="cy-GB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cy-GB" altLang="cy-GB" sz="3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cy-GB" altLang="cy-GB" sz="3200" b="0" i="1" smtClean="0">
                        <a:latin typeface="Cambria Math" panose="02040503050406030204" pitchFamily="18" charset="0"/>
                      </a:rPr>
                      <m:t>)×</m:t>
                    </m:r>
                    <m:r>
                      <m:rPr>
                        <m:nor/>
                      </m:rPr>
                      <a:rPr lang="cy-GB" altLang="cy-GB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uchder</m:t>
                    </m:r>
                  </m:oMath>
                </a14:m>
                <a:endParaRPr lang="cy-GB" altLang="cy-GB" sz="3200" dirty="0"/>
              </a:p>
              <a:p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3200" dirty="0"/>
                  <a:t>                             </a:t>
                </a:r>
                <a14:m>
                  <m:oMath xmlns:m="http://schemas.openxmlformats.org/officeDocument/2006/math">
                    <m:r>
                      <a:rPr lang="cy-GB" altLang="cy-GB" sz="32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4800" dirty="0"/>
                  <a:t> </a:t>
                </a:r>
                <a:endParaRPr lang="cy-GB" altLang="cy-GB" sz="96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3200" dirty="0"/>
                  <a:t>                        uchder</a:t>
                </a:r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3200" dirty="0"/>
                  <a:t> </a:t>
                </a:r>
                <a:endParaRPr lang="cy-GB" altLang="cy-GB" sz="1600" dirty="0"/>
              </a:p>
              <a:p>
                <a:pPr>
                  <a:buFont typeface="Arial" panose="020B0604020202020204" pitchFamily="34" charset="0"/>
                  <a:buNone/>
                </a:pPr>
                <a:endParaRPr lang="cy-GB" altLang="cy-GB" sz="24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400" dirty="0"/>
                  <a:t> </a:t>
                </a:r>
                <a:r>
                  <a:rPr lang="cy-GB" altLang="cy-GB" sz="3200" dirty="0"/>
                  <a:t>                               </a:t>
                </a:r>
                <a14:m>
                  <m:oMath xmlns:m="http://schemas.openxmlformats.org/officeDocument/2006/math">
                    <m:r>
                      <a:rPr lang="cy-GB" altLang="cy-GB" sz="32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3200" dirty="0"/>
                  <a:t>                </a:t>
                </a:r>
                <a:endParaRPr lang="cy-GB" altLang="cy-GB" sz="3200" i="1" dirty="0"/>
              </a:p>
            </p:txBody>
          </p:sp>
        </mc:Choice>
        <mc:Fallback xmlns="">
          <p:sp>
            <p:nvSpPr>
              <p:cNvPr id="1024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600200"/>
                <a:ext cx="8372475" cy="4829175"/>
              </a:xfrm>
              <a:blipFill>
                <a:blip r:embed="rId2"/>
                <a:stretch>
                  <a:fillRect l="-1674" t="-758"/>
                </a:stretch>
              </a:blipFill>
            </p:spPr>
            <p:txBody>
              <a:bodyPr/>
              <a:lstStyle/>
              <a:p>
                <a:r>
                  <a:rPr lang="cy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412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1119143" y="3237272"/>
            <a:ext cx="6449269" cy="2779716"/>
          </a:xfrm>
          <a:custGeom>
            <a:avLst/>
            <a:gdLst>
              <a:gd name="connsiteX0" fmla="*/ 0 w 5072098"/>
              <a:gd name="connsiteY0" fmla="*/ 2214579 h 2214579"/>
              <a:gd name="connsiteX1" fmla="*/ 608146 w 5072098"/>
              <a:gd name="connsiteY1" fmla="*/ 0 h 2214579"/>
              <a:gd name="connsiteX2" fmla="*/ 4463952 w 5072098"/>
              <a:gd name="connsiteY2" fmla="*/ 0 h 2214579"/>
              <a:gd name="connsiteX3" fmla="*/ 5072098 w 5072098"/>
              <a:gd name="connsiteY3" fmla="*/ 2214579 h 2214579"/>
              <a:gd name="connsiteX4" fmla="*/ 0 w 5072098"/>
              <a:gd name="connsiteY4" fmla="*/ 2214579 h 2214579"/>
              <a:gd name="connsiteX0" fmla="*/ 0 w 5072098"/>
              <a:gd name="connsiteY0" fmla="*/ 2214579 h 2214579"/>
              <a:gd name="connsiteX1" fmla="*/ 608146 w 5072098"/>
              <a:gd name="connsiteY1" fmla="*/ 0 h 2214579"/>
              <a:gd name="connsiteX2" fmla="*/ 4463952 w 5072098"/>
              <a:gd name="connsiteY2" fmla="*/ 0 h 2214579"/>
              <a:gd name="connsiteX3" fmla="*/ 3700444 w 5072098"/>
              <a:gd name="connsiteY3" fmla="*/ 11430 h 2214579"/>
              <a:gd name="connsiteX4" fmla="*/ 5072098 w 5072098"/>
              <a:gd name="connsiteY4" fmla="*/ 2214579 h 2214579"/>
              <a:gd name="connsiteX5" fmla="*/ 0 w 5072098"/>
              <a:gd name="connsiteY5" fmla="*/ 2214579 h 221457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4463952 w 5072098"/>
              <a:gd name="connsiteY2" fmla="*/ 11430 h 2226009"/>
              <a:gd name="connsiteX3" fmla="*/ 3737592 w 5072098"/>
              <a:gd name="connsiteY3" fmla="*/ 0 h 2226009"/>
              <a:gd name="connsiteX4" fmla="*/ 3700444 w 5072098"/>
              <a:gd name="connsiteY4" fmla="*/ 2286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4463952 w 5072098"/>
              <a:gd name="connsiteY2" fmla="*/ 11430 h 2226009"/>
              <a:gd name="connsiteX3" fmla="*/ 3737592 w 5072098"/>
              <a:gd name="connsiteY3" fmla="*/ 0 h 2226009"/>
              <a:gd name="connsiteX4" fmla="*/ 3700444 w 5072098"/>
              <a:gd name="connsiteY4" fmla="*/ 2286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700444 w 5072098"/>
              <a:gd name="connsiteY4" fmla="*/ 2286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271784 w 5072098"/>
              <a:gd name="connsiteY4" fmla="*/ 2286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317542 w 5072098"/>
              <a:gd name="connsiteY4" fmla="*/ 11430 h 2226009"/>
              <a:gd name="connsiteX5" fmla="*/ 3271784 w 5072098"/>
              <a:gd name="connsiteY5" fmla="*/ 22860 h 2226009"/>
              <a:gd name="connsiteX6" fmla="*/ 5072098 w 5072098"/>
              <a:gd name="connsiteY6" fmla="*/ 2226009 h 2226009"/>
              <a:gd name="connsiteX7" fmla="*/ 0 w 5072098"/>
              <a:gd name="connsiteY7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317542 w 5072098"/>
              <a:gd name="connsiteY4" fmla="*/ 11430 h 2226009"/>
              <a:gd name="connsiteX5" fmla="*/ 3271784 w 5072098"/>
              <a:gd name="connsiteY5" fmla="*/ 22860 h 2226009"/>
              <a:gd name="connsiteX6" fmla="*/ 5072098 w 5072098"/>
              <a:gd name="connsiteY6" fmla="*/ 2226009 h 2226009"/>
              <a:gd name="connsiteX7" fmla="*/ 0 w 5072098"/>
              <a:gd name="connsiteY7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317542 w 5072098"/>
              <a:gd name="connsiteY4" fmla="*/ 0 h 2226009"/>
              <a:gd name="connsiteX5" fmla="*/ 3317542 w 5072098"/>
              <a:gd name="connsiteY5" fmla="*/ 11430 h 2226009"/>
              <a:gd name="connsiteX6" fmla="*/ 3271784 w 5072098"/>
              <a:gd name="connsiteY6" fmla="*/ 22860 h 2226009"/>
              <a:gd name="connsiteX7" fmla="*/ 5072098 w 5072098"/>
              <a:gd name="connsiteY7" fmla="*/ 2226009 h 2226009"/>
              <a:gd name="connsiteX8" fmla="*/ 0 w 5072098"/>
              <a:gd name="connsiteY8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737592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67810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317542 w 5072098"/>
              <a:gd name="connsiteY5" fmla="*/ 0 h 2226009"/>
              <a:gd name="connsiteX6" fmla="*/ 3317542 w 5072098"/>
              <a:gd name="connsiteY6" fmla="*/ 11430 h 2226009"/>
              <a:gd name="connsiteX7" fmla="*/ 3271784 w 5072098"/>
              <a:gd name="connsiteY7" fmla="*/ 22860 h 2226009"/>
              <a:gd name="connsiteX8" fmla="*/ 5072098 w 5072098"/>
              <a:gd name="connsiteY8" fmla="*/ 2226009 h 2226009"/>
              <a:gd name="connsiteX9" fmla="*/ 0 w 5072098"/>
              <a:gd name="connsiteY9" fmla="*/ 2226009 h 2226009"/>
              <a:gd name="connsiteX0" fmla="*/ 0 w 5072098"/>
              <a:gd name="connsiteY0" fmla="*/ 2574150 h 2574150"/>
              <a:gd name="connsiteX1" fmla="*/ 608146 w 5072098"/>
              <a:gd name="connsiteY1" fmla="*/ 359571 h 2574150"/>
              <a:gd name="connsiteX2" fmla="*/ 3249442 w 5072098"/>
              <a:gd name="connsiteY2" fmla="*/ 359571 h 2574150"/>
              <a:gd name="connsiteX3" fmla="*/ 3237494 w 5072098"/>
              <a:gd name="connsiteY3" fmla="*/ 348141 h 2574150"/>
              <a:gd name="connsiteX4" fmla="*/ 3257534 w 5072098"/>
              <a:gd name="connsiteY4" fmla="*/ 348141 h 2574150"/>
              <a:gd name="connsiteX5" fmla="*/ 3317542 w 5072098"/>
              <a:gd name="connsiteY5" fmla="*/ 348141 h 2574150"/>
              <a:gd name="connsiteX6" fmla="*/ 3271784 w 5072098"/>
              <a:gd name="connsiteY6" fmla="*/ 371001 h 2574150"/>
              <a:gd name="connsiteX7" fmla="*/ 5072098 w 5072098"/>
              <a:gd name="connsiteY7" fmla="*/ 2574150 h 2574150"/>
              <a:gd name="connsiteX8" fmla="*/ 0 w 5072098"/>
              <a:gd name="connsiteY8" fmla="*/ 2574150 h 2574150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3271784 w 5072098"/>
              <a:gd name="connsiteY5" fmla="*/ 22860 h 2226009"/>
              <a:gd name="connsiteX6" fmla="*/ 5072098 w 5072098"/>
              <a:gd name="connsiteY6" fmla="*/ 2226009 h 2226009"/>
              <a:gd name="connsiteX7" fmla="*/ 0 w 5072098"/>
              <a:gd name="connsiteY7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3257534 w 5072098"/>
              <a:gd name="connsiteY4" fmla="*/ 0 h 2226009"/>
              <a:gd name="connsiteX5" fmla="*/ 5072098 w 5072098"/>
              <a:gd name="connsiteY5" fmla="*/ 2226009 h 2226009"/>
              <a:gd name="connsiteX6" fmla="*/ 0 w 5072098"/>
              <a:gd name="connsiteY6" fmla="*/ 2226009 h 2226009"/>
              <a:gd name="connsiteX0" fmla="*/ 0 w 5072098"/>
              <a:gd name="connsiteY0" fmla="*/ 2226009 h 2226009"/>
              <a:gd name="connsiteX1" fmla="*/ 608146 w 5072098"/>
              <a:gd name="connsiteY1" fmla="*/ 11430 h 2226009"/>
              <a:gd name="connsiteX2" fmla="*/ 3249442 w 5072098"/>
              <a:gd name="connsiteY2" fmla="*/ 11430 h 2226009"/>
              <a:gd name="connsiteX3" fmla="*/ 3237494 w 5072098"/>
              <a:gd name="connsiteY3" fmla="*/ 0 h 2226009"/>
              <a:gd name="connsiteX4" fmla="*/ 5072098 w 5072098"/>
              <a:gd name="connsiteY4" fmla="*/ 2226009 h 2226009"/>
              <a:gd name="connsiteX5" fmla="*/ 0 w 5072098"/>
              <a:gd name="connsiteY5" fmla="*/ 2226009 h 2226009"/>
              <a:gd name="connsiteX0" fmla="*/ 0 w 5072098"/>
              <a:gd name="connsiteY0" fmla="*/ 2214579 h 2214579"/>
              <a:gd name="connsiteX1" fmla="*/ 608146 w 5072098"/>
              <a:gd name="connsiteY1" fmla="*/ 0 h 2214579"/>
              <a:gd name="connsiteX2" fmla="*/ 3249442 w 5072098"/>
              <a:gd name="connsiteY2" fmla="*/ 0 h 2214579"/>
              <a:gd name="connsiteX3" fmla="*/ 5072098 w 5072098"/>
              <a:gd name="connsiteY3" fmla="*/ 2214579 h 2214579"/>
              <a:gd name="connsiteX4" fmla="*/ 0 w 5072098"/>
              <a:gd name="connsiteY4" fmla="*/ 2214579 h 2214579"/>
              <a:gd name="connsiteX0" fmla="*/ 0 w 5810334"/>
              <a:gd name="connsiteY0" fmla="*/ 1199504 h 2214579"/>
              <a:gd name="connsiteX1" fmla="*/ 1346382 w 5810334"/>
              <a:gd name="connsiteY1" fmla="*/ 0 h 2214579"/>
              <a:gd name="connsiteX2" fmla="*/ 3987678 w 5810334"/>
              <a:gd name="connsiteY2" fmla="*/ 0 h 2214579"/>
              <a:gd name="connsiteX3" fmla="*/ 5810334 w 5810334"/>
              <a:gd name="connsiteY3" fmla="*/ 2214579 h 2214579"/>
              <a:gd name="connsiteX4" fmla="*/ 0 w 5810334"/>
              <a:gd name="connsiteY4" fmla="*/ 1199504 h 2214579"/>
              <a:gd name="connsiteX0" fmla="*/ 0 w 3987678"/>
              <a:gd name="connsiteY0" fmla="*/ 1199504 h 2298470"/>
              <a:gd name="connsiteX1" fmla="*/ 1346382 w 3987678"/>
              <a:gd name="connsiteY1" fmla="*/ 0 h 2298470"/>
              <a:gd name="connsiteX2" fmla="*/ 3987678 w 3987678"/>
              <a:gd name="connsiteY2" fmla="*/ 0 h 2298470"/>
              <a:gd name="connsiteX3" fmla="*/ 1288637 w 3987678"/>
              <a:gd name="connsiteY3" fmla="*/ 2298470 h 2298470"/>
              <a:gd name="connsiteX4" fmla="*/ 0 w 3987678"/>
              <a:gd name="connsiteY4" fmla="*/ 1199504 h 2298470"/>
              <a:gd name="connsiteX0" fmla="*/ 0 w 6437281"/>
              <a:gd name="connsiteY0" fmla="*/ 1199504 h 2298470"/>
              <a:gd name="connsiteX1" fmla="*/ 1346382 w 6437281"/>
              <a:gd name="connsiteY1" fmla="*/ 0 h 2298470"/>
              <a:gd name="connsiteX2" fmla="*/ 6437281 w 6437281"/>
              <a:gd name="connsiteY2" fmla="*/ 1073799 h 2298470"/>
              <a:gd name="connsiteX3" fmla="*/ 1288637 w 6437281"/>
              <a:gd name="connsiteY3" fmla="*/ 2298470 h 2298470"/>
              <a:gd name="connsiteX4" fmla="*/ 0 w 6437281"/>
              <a:gd name="connsiteY4" fmla="*/ 1199504 h 2298470"/>
              <a:gd name="connsiteX0" fmla="*/ 0 w 6449313"/>
              <a:gd name="connsiteY0" fmla="*/ 1199504 h 2298470"/>
              <a:gd name="connsiteX1" fmla="*/ 1346382 w 6449313"/>
              <a:gd name="connsiteY1" fmla="*/ 0 h 2298470"/>
              <a:gd name="connsiteX2" fmla="*/ 6449313 w 6449313"/>
              <a:gd name="connsiteY2" fmla="*/ 1254273 h 2298470"/>
              <a:gd name="connsiteX3" fmla="*/ 1288637 w 6449313"/>
              <a:gd name="connsiteY3" fmla="*/ 2298470 h 2298470"/>
              <a:gd name="connsiteX4" fmla="*/ 0 w 6449313"/>
              <a:gd name="connsiteY4" fmla="*/ 1199504 h 2298470"/>
              <a:gd name="connsiteX0" fmla="*/ 0 w 6449313"/>
              <a:gd name="connsiteY0" fmla="*/ 1199504 h 2322533"/>
              <a:gd name="connsiteX1" fmla="*/ 1346382 w 6449313"/>
              <a:gd name="connsiteY1" fmla="*/ 0 h 2322533"/>
              <a:gd name="connsiteX2" fmla="*/ 6449313 w 6449313"/>
              <a:gd name="connsiteY2" fmla="*/ 1254273 h 2322533"/>
              <a:gd name="connsiteX3" fmla="*/ 1372858 w 6449313"/>
              <a:gd name="connsiteY3" fmla="*/ 2322533 h 2322533"/>
              <a:gd name="connsiteX4" fmla="*/ 0 w 6449313"/>
              <a:gd name="connsiteY4" fmla="*/ 1199504 h 2322533"/>
              <a:gd name="connsiteX0" fmla="*/ 0 w 6449313"/>
              <a:gd name="connsiteY0" fmla="*/ 1199504 h 2322533"/>
              <a:gd name="connsiteX1" fmla="*/ 1346382 w 6449313"/>
              <a:gd name="connsiteY1" fmla="*/ 0 h 2322533"/>
              <a:gd name="connsiteX2" fmla="*/ 6449313 w 6449313"/>
              <a:gd name="connsiteY2" fmla="*/ 1254273 h 2322533"/>
              <a:gd name="connsiteX3" fmla="*/ 1300668 w 6449313"/>
              <a:gd name="connsiteY3" fmla="*/ 2322533 h 2322533"/>
              <a:gd name="connsiteX4" fmla="*/ 0 w 6449313"/>
              <a:gd name="connsiteY4" fmla="*/ 1199504 h 2322533"/>
              <a:gd name="connsiteX0" fmla="*/ 0 w 6449313"/>
              <a:gd name="connsiteY0" fmla="*/ 1199504 h 2322533"/>
              <a:gd name="connsiteX1" fmla="*/ 1346382 w 6449313"/>
              <a:gd name="connsiteY1" fmla="*/ 0 h 2322533"/>
              <a:gd name="connsiteX2" fmla="*/ 6449313 w 6449313"/>
              <a:gd name="connsiteY2" fmla="*/ 1202654 h 2322533"/>
              <a:gd name="connsiteX3" fmla="*/ 1300668 w 6449313"/>
              <a:gd name="connsiteY3" fmla="*/ 2322533 h 2322533"/>
              <a:gd name="connsiteX4" fmla="*/ 0 w 6449313"/>
              <a:gd name="connsiteY4" fmla="*/ 1199504 h 2322533"/>
              <a:gd name="connsiteX0" fmla="*/ 0 w 6449313"/>
              <a:gd name="connsiteY0" fmla="*/ 1391234 h 2514263"/>
              <a:gd name="connsiteX1" fmla="*/ 1368504 w 6449313"/>
              <a:gd name="connsiteY1" fmla="*/ 0 h 2514263"/>
              <a:gd name="connsiteX2" fmla="*/ 6449313 w 6449313"/>
              <a:gd name="connsiteY2" fmla="*/ 1394384 h 2514263"/>
              <a:gd name="connsiteX3" fmla="*/ 1300668 w 6449313"/>
              <a:gd name="connsiteY3" fmla="*/ 2514263 h 2514263"/>
              <a:gd name="connsiteX4" fmla="*/ 0 w 6449313"/>
              <a:gd name="connsiteY4" fmla="*/ 1391234 h 2514263"/>
              <a:gd name="connsiteX0" fmla="*/ 0 w 6449313"/>
              <a:gd name="connsiteY0" fmla="*/ 1391234 h 2787110"/>
              <a:gd name="connsiteX1" fmla="*/ 1368504 w 6449313"/>
              <a:gd name="connsiteY1" fmla="*/ 0 h 2787110"/>
              <a:gd name="connsiteX2" fmla="*/ 6449313 w 6449313"/>
              <a:gd name="connsiteY2" fmla="*/ 1394384 h 2787110"/>
              <a:gd name="connsiteX3" fmla="*/ 1300668 w 6449313"/>
              <a:gd name="connsiteY3" fmla="*/ 2787110 h 2787110"/>
              <a:gd name="connsiteX4" fmla="*/ 0 w 6449313"/>
              <a:gd name="connsiteY4" fmla="*/ 1391234 h 2787110"/>
              <a:gd name="connsiteX0" fmla="*/ 0 w 6449313"/>
              <a:gd name="connsiteY0" fmla="*/ 1391234 h 2779736"/>
              <a:gd name="connsiteX1" fmla="*/ 1368504 w 6449313"/>
              <a:gd name="connsiteY1" fmla="*/ 0 h 2779736"/>
              <a:gd name="connsiteX2" fmla="*/ 6449313 w 6449313"/>
              <a:gd name="connsiteY2" fmla="*/ 1394384 h 2779736"/>
              <a:gd name="connsiteX3" fmla="*/ 1352288 w 6449313"/>
              <a:gd name="connsiteY3" fmla="*/ 2779736 h 2779736"/>
              <a:gd name="connsiteX4" fmla="*/ 0 w 6449313"/>
              <a:gd name="connsiteY4" fmla="*/ 1391234 h 277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313" h="2779736">
                <a:moveTo>
                  <a:pt x="0" y="1391234"/>
                </a:moveTo>
                <a:lnTo>
                  <a:pt x="1368504" y="0"/>
                </a:lnTo>
                <a:lnTo>
                  <a:pt x="6449313" y="1394384"/>
                </a:lnTo>
                <a:lnTo>
                  <a:pt x="1352288" y="2779736"/>
                </a:lnTo>
                <a:lnTo>
                  <a:pt x="0" y="1391234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altLang="cy-GB" sz="4400" dirty="0"/>
              <a:t>Arwynebedd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070707" y="4633898"/>
            <a:ext cx="2808000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4337653" y="1388536"/>
            <a:ext cx="0" cy="648000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4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600200"/>
                <a:ext cx="8372475" cy="4829175"/>
              </a:xfrm>
            </p:spPr>
            <p:txBody>
              <a:bodyPr>
                <a:noAutofit/>
              </a:bodyPr>
              <a:lstStyle/>
              <a:p>
                <a:r>
                  <a:rPr lang="cy-GB" altLang="cy-GB" sz="3200" dirty="0"/>
                  <a:t>Arwynebedd barcut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y-GB" altLang="cy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y-GB" altLang="cy-GB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cy-GB" altLang="cy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cy-GB" altLang="cy-GB" sz="3200" b="0" i="1" smtClean="0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cy-GB" altLang="cy-GB" sz="3200" dirty="0"/>
              </a:p>
              <a:p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800" dirty="0"/>
                  <a:t>                             </a:t>
                </a:r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4800" dirty="0"/>
                  <a:t> </a:t>
                </a:r>
                <a:endParaRPr lang="cy-GB" altLang="cy-GB" sz="7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400" dirty="0"/>
                  <a:t> </a:t>
                </a:r>
                <a:r>
                  <a:rPr lang="cy-GB" altLang="cy-GB" sz="3200" dirty="0"/>
                  <a:t>                       </a:t>
                </a:r>
                <a14:m>
                  <m:oMath xmlns:m="http://schemas.openxmlformats.org/officeDocument/2006/math">
                    <m:r>
                      <a:rPr lang="cy-GB" altLang="cy-GB" sz="32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1800" dirty="0"/>
                  <a:t> </a:t>
                </a:r>
                <a:endParaRPr lang="cy-GB" altLang="cy-GB" sz="105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400" dirty="0"/>
                  <a:t>                      </a:t>
                </a:r>
                <a14:m>
                  <m:oMath xmlns:m="http://schemas.openxmlformats.org/officeDocument/2006/math">
                    <m:r>
                      <a:rPr lang="cy-GB" altLang="cy-GB" sz="32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cy-GB" altLang="cy-GB" sz="24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400" dirty="0"/>
                  <a:t> </a:t>
                </a:r>
                <a:r>
                  <a:rPr lang="cy-GB" altLang="cy-GB" sz="3200" dirty="0"/>
                  <a:t>                 </a:t>
                </a:r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3200" dirty="0"/>
                  <a:t>                </a:t>
                </a:r>
                <a:endParaRPr lang="cy-GB" altLang="cy-GB" sz="3200" i="1" dirty="0"/>
              </a:p>
            </p:txBody>
          </p:sp>
        </mc:Choice>
        <mc:Fallback xmlns="">
          <p:sp>
            <p:nvSpPr>
              <p:cNvPr id="1024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600200"/>
                <a:ext cx="8372475" cy="4829175"/>
              </a:xfrm>
              <a:blipFill>
                <a:blip r:embed="rId2"/>
                <a:stretch>
                  <a:fillRect l="-1674" t="-758"/>
                </a:stretch>
              </a:blipFill>
            </p:spPr>
            <p:txBody>
              <a:bodyPr/>
              <a:lstStyle/>
              <a:p>
                <a:r>
                  <a:rPr lang="cy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135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/>
          <p:cNvSpPr/>
          <p:nvPr/>
        </p:nvSpPr>
        <p:spPr>
          <a:xfrm>
            <a:off x="1140633" y="3237272"/>
            <a:ext cx="6458510" cy="2779715"/>
          </a:xfrm>
          <a:prstGeom prst="diamond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y-GB"/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altLang="cy-GB" sz="4400" dirty="0"/>
              <a:t>Arwynebedd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2984619" y="4623272"/>
            <a:ext cx="2772000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4365264" y="1424536"/>
            <a:ext cx="0" cy="640800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4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600200"/>
                <a:ext cx="8372475" cy="4829175"/>
              </a:xfrm>
            </p:spPr>
            <p:txBody>
              <a:bodyPr>
                <a:noAutofit/>
              </a:bodyPr>
              <a:lstStyle/>
              <a:p>
                <a:r>
                  <a:rPr lang="cy-GB" altLang="cy-GB" sz="3200" dirty="0"/>
                  <a:t>Arwynebedd rhombws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y-GB" altLang="cy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y-GB" altLang="cy-GB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cy-GB" altLang="cy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cy-GB" altLang="cy-GB" sz="3200" b="0" i="1" smtClean="0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cy-GB" altLang="cy-GB" sz="3200" dirty="0"/>
              </a:p>
              <a:p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800" dirty="0"/>
                  <a:t>                             </a:t>
                </a:r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4800" dirty="0"/>
                  <a:t> </a:t>
                </a:r>
                <a:endParaRPr lang="cy-GB" altLang="cy-GB" sz="7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400" dirty="0"/>
                  <a:t> </a:t>
                </a:r>
                <a:r>
                  <a:rPr lang="cy-GB" altLang="cy-GB" sz="3200" dirty="0"/>
                  <a:t>                                         </a:t>
                </a:r>
                <a14:m>
                  <m:oMath xmlns:m="http://schemas.openxmlformats.org/officeDocument/2006/math">
                    <m:r>
                      <a:rPr lang="cy-GB" altLang="cy-GB" sz="32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1800" dirty="0"/>
                  <a:t> </a:t>
                </a:r>
                <a:endParaRPr lang="cy-GB" altLang="cy-GB" sz="105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400" dirty="0"/>
                  <a:t>                                       </a:t>
                </a:r>
                <a14:m>
                  <m:oMath xmlns:m="http://schemas.openxmlformats.org/officeDocument/2006/math">
                    <m:r>
                      <a:rPr lang="cy-GB" altLang="cy-GB" sz="32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cy-GB" altLang="cy-GB" sz="24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400" dirty="0"/>
                  <a:t> </a:t>
                </a:r>
                <a:r>
                  <a:rPr lang="cy-GB" altLang="cy-GB" sz="3200" dirty="0"/>
                  <a:t>                 </a:t>
                </a:r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3200" dirty="0"/>
                  <a:t>                </a:t>
                </a:r>
                <a:endParaRPr lang="cy-GB" altLang="cy-GB" sz="3200" i="1" dirty="0"/>
              </a:p>
            </p:txBody>
          </p:sp>
        </mc:Choice>
        <mc:Fallback xmlns="">
          <p:sp>
            <p:nvSpPr>
              <p:cNvPr id="1024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600200"/>
                <a:ext cx="8372475" cy="4829175"/>
              </a:xfrm>
              <a:blipFill>
                <a:blip r:embed="rId2"/>
                <a:stretch>
                  <a:fillRect l="-1674" t="-758"/>
                </a:stretch>
              </a:blipFill>
            </p:spPr>
            <p:txBody>
              <a:bodyPr/>
              <a:lstStyle/>
              <a:p>
                <a:r>
                  <a:rPr lang="cy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711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altLang="cy-GB" sz="4400" dirty="0"/>
              <a:t>Arwynebedd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6068510" y="4614870"/>
            <a:ext cx="3240000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/>
          <p:cNvSpPr/>
          <p:nvPr/>
        </p:nvSpPr>
        <p:spPr>
          <a:xfrm>
            <a:off x="1430323" y="2994870"/>
            <a:ext cx="6283354" cy="3204594"/>
          </a:xfrm>
          <a:custGeom>
            <a:avLst/>
            <a:gdLst>
              <a:gd name="connsiteX0" fmla="*/ 0 w 6283354"/>
              <a:gd name="connsiteY0" fmla="*/ 1627464 h 3204594"/>
              <a:gd name="connsiteX1" fmla="*/ 6249798 w 6283354"/>
              <a:gd name="connsiteY1" fmla="*/ 0 h 3204594"/>
              <a:gd name="connsiteX2" fmla="*/ 3699545 w 6283354"/>
              <a:gd name="connsiteY2" fmla="*/ 1644242 h 3204594"/>
              <a:gd name="connsiteX3" fmla="*/ 6283354 w 6283354"/>
              <a:gd name="connsiteY3" fmla="*/ 3204594 h 3204594"/>
              <a:gd name="connsiteX4" fmla="*/ 0 w 6283354"/>
              <a:gd name="connsiteY4" fmla="*/ 1627464 h 3204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3354" h="3204594">
                <a:moveTo>
                  <a:pt x="0" y="1627464"/>
                </a:moveTo>
                <a:lnTo>
                  <a:pt x="6249798" y="0"/>
                </a:lnTo>
                <a:lnTo>
                  <a:pt x="3699545" y="1644242"/>
                </a:lnTo>
                <a:lnTo>
                  <a:pt x="6283354" y="3204594"/>
                </a:lnTo>
                <a:lnTo>
                  <a:pt x="0" y="1627464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y-GB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3332788" y="2774536"/>
            <a:ext cx="0" cy="370800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4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600200"/>
                <a:ext cx="8372475" cy="4829175"/>
              </a:xfrm>
            </p:spPr>
            <p:txBody>
              <a:bodyPr>
                <a:noAutofit/>
              </a:bodyPr>
              <a:lstStyle/>
              <a:p>
                <a:r>
                  <a:rPr lang="cy-GB" altLang="cy-GB" sz="3200" dirty="0"/>
                  <a:t>Arwynebedd blaen saeth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y-GB" altLang="cy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y-GB" altLang="cy-GB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cy-GB" altLang="cy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cy-GB" altLang="cy-GB" sz="3200" b="0" i="1" smtClean="0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cy-GB" altLang="cy-GB" sz="3200" dirty="0"/>
              </a:p>
              <a:p>
                <a:endParaRPr lang="cy-GB" altLang="cy-GB" sz="3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800" dirty="0"/>
                  <a:t>                             </a:t>
                </a:r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4800" dirty="0"/>
                  <a:t> </a:t>
                </a:r>
                <a:endParaRPr lang="cy-GB" altLang="cy-GB" sz="72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400" dirty="0"/>
                  <a:t> </a:t>
                </a:r>
                <a:r>
                  <a:rPr lang="cy-GB" altLang="cy-GB" sz="3200" dirty="0"/>
                  <a:t>                           </a:t>
                </a:r>
                <a14:m>
                  <m:oMath xmlns:m="http://schemas.openxmlformats.org/officeDocument/2006/math">
                    <m:r>
                      <a:rPr lang="cy-GB" altLang="cy-GB" sz="32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cy-GB" altLang="cy-GB" sz="2400" dirty="0"/>
                  <a:t>                                       </a:t>
                </a:r>
                <a14:m>
                  <m:oMath xmlns:m="http://schemas.openxmlformats.org/officeDocument/2006/math">
                    <m:r>
                      <a:rPr lang="cy-GB" altLang="cy-GB" sz="32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cy-GB" altLang="cy-GB" sz="2400" dirty="0"/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2400" dirty="0"/>
                  <a:t> </a:t>
                </a:r>
                <a:r>
                  <a:rPr lang="cy-GB" altLang="cy-GB" sz="3200" dirty="0"/>
                  <a:t>                 </a:t>
                </a:r>
              </a:p>
              <a:p>
                <a:pPr>
                  <a:buFont typeface="Arial" panose="020B0604020202020204" pitchFamily="34" charset="0"/>
                  <a:buNone/>
                </a:pPr>
                <a:r>
                  <a:rPr lang="cy-GB" altLang="cy-GB" sz="3200" dirty="0"/>
                  <a:t>                </a:t>
                </a:r>
                <a:endParaRPr lang="cy-GB" altLang="cy-GB" sz="3200" i="1" dirty="0"/>
              </a:p>
            </p:txBody>
          </p:sp>
        </mc:Choice>
        <mc:Fallback xmlns="">
          <p:sp>
            <p:nvSpPr>
              <p:cNvPr id="1024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600200"/>
                <a:ext cx="8372475" cy="4829175"/>
              </a:xfrm>
              <a:blipFill>
                <a:blip r:embed="rId2"/>
                <a:stretch>
                  <a:fillRect l="-1674" t="-758"/>
                </a:stretch>
              </a:blipFill>
            </p:spPr>
            <p:txBody>
              <a:bodyPr/>
              <a:lstStyle/>
              <a:p>
                <a:r>
                  <a:rPr lang="cy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7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109</Words>
  <Application>Microsoft Office PowerPoint</Application>
  <PresentationFormat>On-screen Show (4:3)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Cambria Math</vt:lpstr>
      <vt:lpstr>Gill Sans MT</vt:lpstr>
      <vt:lpstr>Office Theme</vt:lpstr>
      <vt:lpstr>Adolygu Arwynebedd</vt:lpstr>
      <vt:lpstr>Arwynebedd</vt:lpstr>
      <vt:lpstr>Arwynebedd</vt:lpstr>
      <vt:lpstr>Arwynebedd</vt:lpstr>
      <vt:lpstr>Arwynebedd</vt:lpstr>
      <vt:lpstr>Arwynebedd</vt:lpstr>
      <vt:lpstr>Arwynebedd</vt:lpstr>
      <vt:lpstr>Arwynebedd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Gareth Evans</dc:creator>
  <cp:lastModifiedBy>Dr Gareth Evans</cp:lastModifiedBy>
  <cp:revision>20</cp:revision>
  <dcterms:created xsi:type="dcterms:W3CDTF">2015-07-22T11:11:14Z</dcterms:created>
  <dcterms:modified xsi:type="dcterms:W3CDTF">2025-08-06T08:00:57Z</dcterms:modified>
</cp:coreProperties>
</file>