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4" r:id="rId1"/>
  </p:sldMasterIdLst>
  <p:sldIdLst>
    <p:sldId id="256" r:id="rId2"/>
    <p:sldId id="258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44475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31964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809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38991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96746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81514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43586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2856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y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54378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55345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16052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cy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1E0B2-2E74-4C59-ACA6-21E2F6B892D5}" type="datetimeFigureOut">
              <a:rPr lang="cy-GB" smtClean="0"/>
              <a:t>25/07/15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2027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y-GB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31090"/>
            <a:ext cx="6858000" cy="1483455"/>
          </a:xfrm>
          <a:solidFill>
            <a:srgbClr val="FFFFFF">
              <a:alpha val="89804"/>
            </a:srgbClr>
          </a:solidFill>
          <a:effectLst>
            <a:softEdge rad="31750"/>
          </a:effectLst>
        </p:spPr>
        <p:txBody>
          <a:bodyPr/>
          <a:lstStyle/>
          <a:p>
            <a:r>
              <a:rPr lang="cy-GB" dirty="0" smtClean="0"/>
              <a:t>Amser</a:t>
            </a:r>
            <a:endParaRPr lang="cy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06621"/>
            <a:ext cx="6858000" cy="862870"/>
          </a:xfrm>
          <a:solidFill>
            <a:srgbClr val="FFFFFF">
              <a:alpha val="89804"/>
            </a:srgbClr>
          </a:solidFill>
          <a:effectLst>
            <a:softEdge rad="31750"/>
          </a:effectLst>
        </p:spPr>
        <p:txBody>
          <a:bodyPr/>
          <a:lstStyle/>
          <a:p>
            <a:r>
              <a:rPr lang="cy-GB" dirty="0" smtClean="0">
                <a:latin typeface="+mj-lt"/>
              </a:rPr>
              <a:t>Blwyddyn 7</a:t>
            </a:r>
            <a:endParaRPr lang="cy-GB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760" y="4728518"/>
            <a:ext cx="1962481" cy="1956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90383" y="6119054"/>
            <a:ext cx="1834979" cy="360000"/>
          </a:xfrm>
          <a:prstGeom prst="rect">
            <a:avLst/>
          </a:prstGeom>
          <a:solidFill>
            <a:srgbClr val="FFFFFF">
              <a:alpha val="89804"/>
            </a:srgbClr>
          </a:solidFill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y-GB" dirty="0" smtClean="0">
                <a:latin typeface="+mj-lt"/>
              </a:rPr>
              <a:t>@mathemateg</a:t>
            </a:r>
            <a:endParaRPr lang="cy-GB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094">
            <a:off x="356287" y="6159451"/>
            <a:ext cx="468000" cy="46800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6009384" y="6119054"/>
            <a:ext cx="2844236" cy="360000"/>
          </a:xfrm>
          <a:prstGeom prst="rect">
            <a:avLst/>
          </a:prstGeom>
          <a:solidFill>
            <a:srgbClr val="FFFFFF">
              <a:alpha val="89804"/>
            </a:srgbClr>
          </a:solidFill>
          <a:scene3d>
            <a:camera prst="perspectiveHeroicExtremeLeftFacing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y-GB" dirty="0" smtClean="0">
                <a:latin typeface="+mj-lt"/>
              </a:rPr>
              <a:t>/adolygumathemateg</a:t>
            </a:r>
            <a:endParaRPr lang="cy-GB" dirty="0">
              <a:latin typeface="+mj-lt"/>
            </a:endParaRPr>
          </a:p>
        </p:txBody>
      </p:sp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991">
            <a:off x="6452929" y="6071793"/>
            <a:ext cx="504000" cy="233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16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cy-GB" altLang="cy-GB" dirty="0" smtClean="0"/>
              <a:t>Amser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1" y="1331913"/>
            <a:ext cx="4246604" cy="4953557"/>
          </a:xfrm>
        </p:spPr>
        <p:txBody>
          <a:bodyPr>
            <a:normAutofit/>
          </a:bodyPr>
          <a:lstStyle/>
          <a:p>
            <a:r>
              <a:rPr lang="cy-GB" altLang="cy-GB" sz="3200" dirty="0" smtClean="0"/>
              <a:t>Mae 60 </a:t>
            </a:r>
            <a:r>
              <a:rPr lang="cy-GB" altLang="cy-GB" sz="3200" b="1" dirty="0" smtClean="0"/>
              <a:t>eiliad</a:t>
            </a:r>
            <a:r>
              <a:rPr lang="cy-GB" altLang="cy-GB" sz="3200" dirty="0" smtClean="0"/>
              <a:t> </a:t>
            </a:r>
            <a:br>
              <a:rPr lang="cy-GB" altLang="cy-GB" sz="3200" dirty="0" smtClean="0"/>
            </a:br>
            <a:r>
              <a:rPr lang="cy-GB" altLang="cy-GB" sz="3200" dirty="0" smtClean="0"/>
              <a:t>ym mhob </a:t>
            </a:r>
            <a:r>
              <a:rPr lang="cy-GB" altLang="cy-GB" sz="3200" b="1" dirty="0" smtClean="0"/>
              <a:t>munud</a:t>
            </a:r>
            <a:r>
              <a:rPr lang="cy-GB" altLang="cy-GB" sz="3200" dirty="0" smtClean="0"/>
              <a:t>.</a:t>
            </a:r>
          </a:p>
          <a:p>
            <a:r>
              <a:rPr lang="cy-GB" altLang="cy-GB" sz="3200" dirty="0" smtClean="0"/>
              <a:t>Mae 60 munud </a:t>
            </a:r>
            <a:br>
              <a:rPr lang="cy-GB" altLang="cy-GB" sz="3200" dirty="0" smtClean="0"/>
            </a:br>
            <a:r>
              <a:rPr lang="cy-GB" altLang="cy-GB" sz="3200" dirty="0" smtClean="0"/>
              <a:t>ym mhob </a:t>
            </a:r>
            <a:r>
              <a:rPr lang="cy-GB" altLang="cy-GB" sz="3200" b="1" dirty="0" smtClean="0"/>
              <a:t>awr</a:t>
            </a:r>
            <a:r>
              <a:rPr lang="cy-GB" altLang="cy-GB" sz="3200" dirty="0" smtClean="0"/>
              <a:t>.</a:t>
            </a:r>
          </a:p>
          <a:p>
            <a:r>
              <a:rPr lang="cy-GB" altLang="cy-GB" sz="3200" dirty="0" smtClean="0"/>
              <a:t>Mae 24 awr </a:t>
            </a:r>
            <a:br>
              <a:rPr lang="cy-GB" altLang="cy-GB" sz="3200" dirty="0" smtClean="0"/>
            </a:br>
            <a:r>
              <a:rPr lang="cy-GB" altLang="cy-GB" sz="3200" dirty="0" smtClean="0"/>
              <a:t>ym mhob </a:t>
            </a:r>
            <a:r>
              <a:rPr lang="cy-GB" altLang="cy-GB" sz="3200" b="1" dirty="0" smtClean="0"/>
              <a:t>diwrnod</a:t>
            </a:r>
            <a:r>
              <a:rPr lang="cy-GB" altLang="cy-GB" sz="3200" dirty="0" smtClean="0"/>
              <a:t>.</a:t>
            </a:r>
          </a:p>
          <a:p>
            <a:r>
              <a:rPr lang="cy-GB" altLang="cy-GB" sz="3200" dirty="0" smtClean="0"/>
              <a:t>Mae 365 diwrnod </a:t>
            </a:r>
            <a:br>
              <a:rPr lang="cy-GB" altLang="cy-GB" sz="3200" dirty="0" smtClean="0"/>
            </a:br>
            <a:r>
              <a:rPr lang="cy-GB" altLang="cy-GB" sz="3200" dirty="0" smtClean="0"/>
              <a:t>ym mhob </a:t>
            </a:r>
            <a:r>
              <a:rPr lang="cy-GB" altLang="cy-GB" sz="3200" b="1" dirty="0" smtClean="0"/>
              <a:t>blwyddyn – </a:t>
            </a:r>
            <a:br>
              <a:rPr lang="cy-GB" altLang="cy-GB" sz="3200" b="1" dirty="0" smtClean="0"/>
            </a:br>
            <a:r>
              <a:rPr lang="cy-GB" altLang="cy-GB" sz="3200" dirty="0" smtClean="0"/>
              <a:t>ond mae 366 diwrnod mewn </a:t>
            </a:r>
            <a:r>
              <a:rPr lang="cy-GB" altLang="cy-GB" sz="3200" b="1" dirty="0" smtClean="0"/>
              <a:t>blwyddyn naid</a:t>
            </a:r>
            <a:r>
              <a:rPr lang="cy-GB" altLang="cy-GB" sz="3200" dirty="0" smtClean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066" y="1616289"/>
            <a:ext cx="3600000" cy="3913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70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30938" y="661690"/>
            <a:ext cx="7886700" cy="1325563"/>
          </a:xfrm>
        </p:spPr>
        <p:txBody>
          <a:bodyPr/>
          <a:lstStyle/>
          <a:p>
            <a:r>
              <a:rPr lang="cy-GB" altLang="cy-GB" dirty="0" smtClean="0"/>
              <a:t>Y Calendr</a:t>
            </a:r>
          </a:p>
        </p:txBody>
      </p:sp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79746"/>
              </p:ext>
            </p:extLst>
          </p:nvPr>
        </p:nvGraphicFramePr>
        <p:xfrm>
          <a:off x="474791" y="2835277"/>
          <a:ext cx="8375650" cy="3627120"/>
        </p:xfrm>
        <a:graphic>
          <a:graphicData uri="http://schemas.openxmlformats.org/drawingml/2006/table">
            <a:tbl>
              <a:tblPr/>
              <a:tblGrid>
                <a:gridCol w="2071688"/>
                <a:gridCol w="2071687"/>
                <a:gridCol w="2160588"/>
                <a:gridCol w="2071687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Diwrnodau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Diwrnodau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969" y="365126"/>
            <a:ext cx="3210182" cy="2141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99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30938" y="661690"/>
            <a:ext cx="7886700" cy="1325563"/>
          </a:xfrm>
        </p:spPr>
        <p:txBody>
          <a:bodyPr/>
          <a:lstStyle/>
          <a:p>
            <a:r>
              <a:rPr lang="cy-GB" altLang="cy-GB" dirty="0" smtClean="0"/>
              <a:t>Y Calendr</a:t>
            </a:r>
          </a:p>
        </p:txBody>
      </p:sp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55952"/>
              </p:ext>
            </p:extLst>
          </p:nvPr>
        </p:nvGraphicFramePr>
        <p:xfrm>
          <a:off x="474791" y="2835277"/>
          <a:ext cx="8375650" cy="3627120"/>
        </p:xfrm>
        <a:graphic>
          <a:graphicData uri="http://schemas.openxmlformats.org/drawingml/2006/table">
            <a:tbl>
              <a:tblPr/>
              <a:tblGrid>
                <a:gridCol w="2071688"/>
                <a:gridCol w="2071687"/>
                <a:gridCol w="2160588"/>
                <a:gridCol w="2071687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Diwrnodau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Diwrnodau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Ionawr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Gorffennaf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Chwefror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Mawrth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Ebrill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Hydref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Tachwedd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Mehefin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Rhagfyr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y-GB" altLang="cy-GB" sz="2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969" y="365126"/>
            <a:ext cx="3210182" cy="2141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70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30938" y="661690"/>
            <a:ext cx="7886700" cy="1325563"/>
          </a:xfrm>
        </p:spPr>
        <p:txBody>
          <a:bodyPr/>
          <a:lstStyle/>
          <a:p>
            <a:r>
              <a:rPr lang="cy-GB" altLang="cy-GB" dirty="0" smtClean="0"/>
              <a:t>Y Calendr</a:t>
            </a:r>
          </a:p>
        </p:txBody>
      </p:sp>
      <p:graphicFrame>
        <p:nvGraphicFramePr>
          <p:cNvPr id="33837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998034"/>
              </p:ext>
            </p:extLst>
          </p:nvPr>
        </p:nvGraphicFramePr>
        <p:xfrm>
          <a:off x="474791" y="2835277"/>
          <a:ext cx="8375650" cy="3627120"/>
        </p:xfrm>
        <a:graphic>
          <a:graphicData uri="http://schemas.openxmlformats.org/drawingml/2006/table">
            <a:tbl>
              <a:tblPr/>
              <a:tblGrid>
                <a:gridCol w="2071688"/>
                <a:gridCol w="2071687"/>
                <a:gridCol w="2160588"/>
                <a:gridCol w="2071687"/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Diwrnodau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Diwrnodau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Ionawr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Gorffennaf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Chwefror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neu 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Mawrth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Ebrill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Hydref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Tachwedd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Mehefin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Rhagfyr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y-GB" altLang="cy-GB" sz="2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969" y="365126"/>
            <a:ext cx="3210182" cy="2141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566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cy-GB" dirty="0" smtClean="0"/>
              <a:t>Y Calendr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>
          <a:xfrm>
            <a:off x="457200" y="2028825"/>
            <a:ext cx="8229600" cy="3548191"/>
          </a:xfr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/>
          </a:gradFill>
        </p:spPr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cy-GB" altLang="cy-GB" sz="3400" dirty="0" smtClean="0"/>
              <a:t>I Ebrill, Mehefin, Medi a Thachwedd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y-GB" altLang="cy-GB" sz="3400" dirty="0" smtClean="0"/>
              <a:t>Rhoed tri deg diwrnod — oll yn unwedd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y-GB" altLang="cy-GB" sz="3400" dirty="0" smtClean="0"/>
              <a:t>Rhoed i’r gweddill tri deg un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y-GB" altLang="cy-GB" sz="3400" dirty="0" smtClean="0"/>
              <a:t>Ond i Chwefror bach ei hun —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y-GB" altLang="cy-GB" sz="3400" dirty="0" smtClean="0"/>
              <a:t>Rhoi dau ddeg wyth i hwn sydd raid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y-GB" altLang="cy-GB" sz="3400" dirty="0" smtClean="0"/>
              <a:t>Ac un dros ben ar flwyddyn naid.</a:t>
            </a:r>
          </a:p>
        </p:txBody>
      </p:sp>
    </p:spTree>
    <p:extLst>
      <p:ext uri="{BB962C8B-B14F-4D97-AF65-F5344CB8AC3E}">
        <p14:creationId xmlns:p14="http://schemas.microsoft.com/office/powerpoint/2010/main" val="15653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cy-GB" dirty="0" smtClean="0"/>
              <a:t>Amser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2917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altLang="cy-GB" sz="3600" dirty="0" smtClean="0"/>
              <a:t>Mae </a:t>
            </a:r>
            <a:r>
              <a:rPr lang="cy-GB" altLang="cy-GB" sz="3600" b="1" dirty="0" smtClean="0"/>
              <a:t>dwy</a:t>
            </a:r>
            <a:r>
              <a:rPr lang="cy-GB" altLang="cy-GB" sz="3600" dirty="0" smtClean="0"/>
              <a:t> ffordd o ddweud yr amser:</a:t>
            </a:r>
          </a:p>
          <a:p>
            <a:pPr marL="0" indent="0">
              <a:buNone/>
            </a:pPr>
            <a:r>
              <a:rPr lang="cy-GB" altLang="cy-GB" sz="3600" dirty="0" smtClean="0"/>
              <a:t>(1) Y Cloc </a:t>
            </a:r>
            <a:r>
              <a:rPr lang="cy-GB" altLang="cy-GB" sz="3600" i="1" dirty="0" smtClean="0"/>
              <a:t>12 awr</a:t>
            </a:r>
            <a:r>
              <a:rPr lang="cy-GB" altLang="cy-GB" sz="3600" dirty="0" smtClean="0"/>
              <a:t/>
            </a:r>
            <a:br>
              <a:rPr lang="cy-GB" altLang="cy-GB" sz="3600" dirty="0" smtClean="0"/>
            </a:br>
            <a:r>
              <a:rPr lang="cy-GB" altLang="cy-GB" sz="3600" dirty="0" smtClean="0"/>
              <a:t>e.e. 2:45 a.m., </a:t>
            </a:r>
            <a:br>
              <a:rPr lang="cy-GB" altLang="cy-GB" sz="3600" dirty="0" smtClean="0"/>
            </a:br>
            <a:r>
              <a:rPr lang="cy-GB" altLang="cy-GB" sz="3600" smtClean="0"/>
              <a:t>11:40 </a:t>
            </a:r>
            <a:r>
              <a:rPr lang="cy-GB" altLang="cy-GB" sz="3600" smtClean="0"/>
              <a:t>p.m., </a:t>
            </a:r>
            <a:r>
              <a:rPr lang="cy-GB" altLang="cy-GB" sz="3600" dirty="0" smtClean="0"/>
              <a:t>7:45 a.m.</a:t>
            </a:r>
          </a:p>
          <a:p>
            <a:pPr marL="0" indent="0">
              <a:buNone/>
            </a:pPr>
            <a:r>
              <a:rPr lang="cy-GB" altLang="cy-GB" sz="3600" dirty="0" smtClean="0"/>
              <a:t>(2) Y Cloc </a:t>
            </a:r>
            <a:r>
              <a:rPr lang="cy-GB" altLang="cy-GB" sz="3600" i="1" dirty="0" smtClean="0"/>
              <a:t>24 awr</a:t>
            </a:r>
            <a:r>
              <a:rPr lang="cy-GB" altLang="cy-GB" sz="3600" dirty="0" smtClean="0"/>
              <a:t/>
            </a:r>
            <a:br>
              <a:rPr lang="cy-GB" altLang="cy-GB" sz="3600" dirty="0" smtClean="0"/>
            </a:br>
            <a:r>
              <a:rPr lang="cy-GB" altLang="cy-GB" sz="3600" dirty="0" smtClean="0"/>
              <a:t>e.e. 02:45, 16:42, 12:32.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421" y="1358116"/>
            <a:ext cx="4206961" cy="420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8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cy-GB" dirty="0" smtClean="0"/>
              <a:t>Y Cloc 12 Awr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29175" cy="4525963"/>
          </a:xfrm>
        </p:spPr>
        <p:txBody>
          <a:bodyPr>
            <a:normAutofit/>
          </a:bodyPr>
          <a:lstStyle/>
          <a:p>
            <a:r>
              <a:rPr lang="cy-GB" altLang="cy-GB" sz="3600" dirty="0" smtClean="0"/>
              <a:t>Mae </a:t>
            </a:r>
            <a:r>
              <a:rPr lang="cy-GB" altLang="cy-GB" sz="3600" b="1" dirty="0" smtClean="0"/>
              <a:t>a.m.</a:t>
            </a:r>
            <a:r>
              <a:rPr lang="cy-GB" altLang="cy-GB" sz="3600" dirty="0" smtClean="0"/>
              <a:t> yn golygu</a:t>
            </a:r>
            <a:br>
              <a:rPr lang="cy-GB" altLang="cy-GB" sz="3600" dirty="0" smtClean="0"/>
            </a:br>
            <a:r>
              <a:rPr lang="cy-GB" altLang="cy-GB" sz="3600" i="1" dirty="0" smtClean="0"/>
              <a:t>Ante Meridiem </a:t>
            </a:r>
            <a:r>
              <a:rPr lang="cy-GB" altLang="cy-GB" sz="3600" dirty="0" smtClean="0"/>
              <a:t>(o’r </a:t>
            </a:r>
            <a:br>
              <a:rPr lang="cy-GB" altLang="cy-GB" sz="3600" dirty="0" smtClean="0"/>
            </a:br>
            <a:r>
              <a:rPr lang="cy-GB" altLang="cy-GB" sz="3600" dirty="0" smtClean="0"/>
              <a:t>Lladin, yn golygu </a:t>
            </a:r>
            <a:br>
              <a:rPr lang="cy-GB" altLang="cy-GB" sz="3600" dirty="0" smtClean="0"/>
            </a:br>
            <a:r>
              <a:rPr lang="cy-GB" altLang="cy-GB" sz="3600" dirty="0" smtClean="0"/>
              <a:t>“cyn canol dydd”).</a:t>
            </a:r>
          </a:p>
          <a:p>
            <a:r>
              <a:rPr lang="cy-GB" altLang="cy-GB" sz="3600" dirty="0" smtClean="0"/>
              <a:t>Mae </a:t>
            </a:r>
            <a:r>
              <a:rPr lang="cy-GB" altLang="cy-GB" sz="3600" b="1" dirty="0" smtClean="0"/>
              <a:t>p.m.</a:t>
            </a:r>
            <a:r>
              <a:rPr lang="cy-GB" altLang="cy-GB" sz="3600" dirty="0" smtClean="0"/>
              <a:t> yn golygu </a:t>
            </a:r>
            <a:br>
              <a:rPr lang="cy-GB" altLang="cy-GB" sz="3600" dirty="0" smtClean="0"/>
            </a:br>
            <a:r>
              <a:rPr lang="cy-GB" altLang="cy-GB" sz="3600" i="1" dirty="0" smtClean="0"/>
              <a:t>Post Meridiem </a:t>
            </a:r>
            <a:r>
              <a:rPr lang="cy-GB" altLang="cy-GB" sz="3600" dirty="0" smtClean="0"/>
              <a:t>(eto </a:t>
            </a:r>
            <a:br>
              <a:rPr lang="cy-GB" altLang="cy-GB" sz="3600" dirty="0" smtClean="0"/>
            </a:br>
            <a:r>
              <a:rPr lang="cy-GB" altLang="cy-GB" sz="3600" dirty="0" smtClean="0"/>
              <a:t>o’r Lladin, yn golygu </a:t>
            </a:r>
            <a:br>
              <a:rPr lang="cy-GB" altLang="cy-GB" sz="3600" dirty="0" smtClean="0"/>
            </a:br>
            <a:r>
              <a:rPr lang="cy-GB" altLang="cy-GB" sz="3600" dirty="0" smtClean="0"/>
              <a:t>“ar ôl hanner dydd”).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93" y="1804087"/>
            <a:ext cx="3777540" cy="2519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479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cy-GB" dirty="0" smtClean="0"/>
              <a:t>Y Cloc 12 Awr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86300" cy="4525963"/>
          </a:xfrm>
        </p:spPr>
        <p:txBody>
          <a:bodyPr>
            <a:normAutofit/>
          </a:bodyPr>
          <a:lstStyle/>
          <a:p>
            <a:r>
              <a:rPr lang="cy-GB" altLang="cy-GB" sz="3200" dirty="0" smtClean="0"/>
              <a:t>Yn lle </a:t>
            </a:r>
            <a:r>
              <a:rPr lang="cy-GB" altLang="cy-GB" sz="3200" b="1" dirty="0" smtClean="0"/>
              <a:t>a.m.</a:t>
            </a:r>
            <a:r>
              <a:rPr lang="cy-GB" altLang="cy-GB" sz="3200" dirty="0" smtClean="0"/>
              <a:t> rydym yng Nghymru weithiau yn defnyddio y.b. </a:t>
            </a:r>
            <a:br>
              <a:rPr lang="cy-GB" altLang="cy-GB" sz="3200" dirty="0" smtClean="0"/>
            </a:br>
            <a:r>
              <a:rPr lang="cy-GB" altLang="cy-GB" sz="3200" dirty="0" smtClean="0"/>
              <a:t>(y bore).</a:t>
            </a:r>
          </a:p>
          <a:p>
            <a:r>
              <a:rPr lang="cy-GB" altLang="cy-GB" sz="3200" dirty="0" smtClean="0"/>
              <a:t>Yn lle </a:t>
            </a:r>
            <a:r>
              <a:rPr lang="cy-GB" altLang="cy-GB" sz="3200" b="1" dirty="0" smtClean="0"/>
              <a:t>p.m.</a:t>
            </a:r>
            <a:r>
              <a:rPr lang="cy-GB" altLang="cy-GB" sz="3200" dirty="0" smtClean="0"/>
              <a:t> rydym yng Nghymru weithiau yn defnyddio y.p. </a:t>
            </a:r>
            <a:br>
              <a:rPr lang="cy-GB" altLang="cy-GB" sz="3200" dirty="0" smtClean="0"/>
            </a:br>
            <a:r>
              <a:rPr lang="cy-GB" altLang="cy-GB" sz="3200" dirty="0" smtClean="0"/>
              <a:t>(y prynhawn) neu </a:t>
            </a:r>
            <a:br>
              <a:rPr lang="cy-GB" altLang="cy-GB" sz="3200" dirty="0" smtClean="0"/>
            </a:br>
            <a:r>
              <a:rPr lang="cy-GB" altLang="cy-GB" sz="3200" dirty="0" smtClean="0"/>
              <a:t>y.h. (y hwyr).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3473" y="1027907"/>
            <a:ext cx="5213522" cy="521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0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cy-GB" dirty="0" smtClean="0"/>
              <a:t>Y Cloc 24 Awr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86300" cy="4525963"/>
          </a:xfrm>
        </p:spPr>
        <p:txBody>
          <a:bodyPr>
            <a:normAutofit/>
          </a:bodyPr>
          <a:lstStyle/>
          <a:p>
            <a:r>
              <a:rPr lang="cy-GB" altLang="cy-GB" sz="3600" dirty="0" smtClean="0"/>
              <a:t>Mae’r cloc 24 awr yn rhedeg o 00:00 i 23:59.</a:t>
            </a:r>
          </a:p>
          <a:p>
            <a:r>
              <a:rPr lang="cy-GB" altLang="cy-GB" sz="3600" dirty="0" smtClean="0"/>
              <a:t>Mae’r amseroedd o 00:00 i 11:59 yn amseroedd </a:t>
            </a:r>
            <a:r>
              <a:rPr lang="cy-GB" altLang="cy-GB" sz="3600" b="1" dirty="0" smtClean="0"/>
              <a:t>a.m.</a:t>
            </a:r>
            <a:r>
              <a:rPr lang="cy-GB" altLang="cy-GB" sz="3600" dirty="0" smtClean="0"/>
              <a:t>, ac mae’r amseroedd o 12:00 i 23:59 yn amseroedd </a:t>
            </a:r>
            <a:r>
              <a:rPr lang="cy-GB" altLang="cy-GB" sz="3600" b="1" dirty="0" smtClean="0"/>
              <a:t>p.m.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690689"/>
            <a:ext cx="3600000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432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191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Office Theme</vt:lpstr>
      <vt:lpstr>Amser</vt:lpstr>
      <vt:lpstr>Amser</vt:lpstr>
      <vt:lpstr>Y Calendr</vt:lpstr>
      <vt:lpstr>Y Calendr</vt:lpstr>
      <vt:lpstr>Y Calendr</vt:lpstr>
      <vt:lpstr>Y Calendr</vt:lpstr>
      <vt:lpstr>Amser</vt:lpstr>
      <vt:lpstr>Y Cloc 12 Awr</vt:lpstr>
      <vt:lpstr>Y Cloc 12 Awr</vt:lpstr>
      <vt:lpstr>Y Cloc 24 Awr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 Evans</dc:creator>
  <cp:lastModifiedBy>Gareth Evans</cp:lastModifiedBy>
  <cp:revision>21</cp:revision>
  <dcterms:created xsi:type="dcterms:W3CDTF">2015-07-22T11:11:14Z</dcterms:created>
  <dcterms:modified xsi:type="dcterms:W3CDTF">2015-07-25T15:18:52Z</dcterms:modified>
</cp:coreProperties>
</file>