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07" r:id="rId1"/>
  </p:sldMasterIdLst>
  <p:sldIdLst>
    <p:sldId id="256" r:id="rId2"/>
    <p:sldId id="257" r:id="rId3"/>
    <p:sldId id="280" r:id="rId4"/>
    <p:sldId id="258" r:id="rId5"/>
    <p:sldId id="259" r:id="rId6"/>
    <p:sldId id="260" r:id="rId7"/>
    <p:sldId id="261" r:id="rId8"/>
    <p:sldId id="262" r:id="rId9"/>
    <p:sldId id="266" r:id="rId10"/>
    <p:sldId id="279" r:id="rId11"/>
    <p:sldId id="263" r:id="rId12"/>
    <p:sldId id="269" r:id="rId13"/>
    <p:sldId id="265" r:id="rId14"/>
    <p:sldId id="275" r:id="rId15"/>
    <p:sldId id="271" r:id="rId16"/>
    <p:sldId id="267" r:id="rId17"/>
    <p:sldId id="268" r:id="rId18"/>
    <p:sldId id="274" r:id="rId19"/>
    <p:sldId id="270" r:id="rId20"/>
    <p:sldId id="272" r:id="rId21"/>
    <p:sldId id="273" r:id="rId22"/>
    <p:sldId id="277" r:id="rId23"/>
    <p:sldId id="278" r:id="rId24"/>
    <p:sldId id="264" r:id="rId25"/>
    <p:sldId id="281" r:id="rId2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7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6726063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3787" y="4243845"/>
            <a:ext cx="2307831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6726064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6833787" y="2590078"/>
            <a:ext cx="2307832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242" y="2733709"/>
            <a:ext cx="6069268" cy="1373070"/>
          </a:xfrm>
        </p:spPr>
        <p:txBody>
          <a:bodyPr anchor="b">
            <a:noAutofit/>
          </a:bodyPr>
          <a:lstStyle>
            <a:lvl1pPr algn="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0241" y="4394040"/>
            <a:ext cx="6108101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55655" y="5936188"/>
            <a:ext cx="2057400" cy="365125"/>
          </a:xfrm>
        </p:spPr>
        <p:txBody>
          <a:bodyPr/>
          <a:lstStyle/>
          <a:p>
            <a:fld id="{E9462EF3-3C4F-43EE-ACEE-D4B806740EA3}" type="datetimeFigureOut">
              <a:rPr lang="en-US" smtClean="0"/>
              <a:pPr/>
              <a:t>8/1/2018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1" y="5936189"/>
            <a:ext cx="4021666" cy="365125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010399" y="2750337"/>
            <a:ext cx="1370293" cy="1356442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3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C0EF2-9919-473B-8215-8616BAF10692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5281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2728432"/>
            <a:ext cx="9161969" cy="1677035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2869895"/>
            <a:ext cx="688915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1639" y="4232172"/>
            <a:ext cx="688915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65810" y="5936188"/>
            <a:ext cx="2057400" cy="365125"/>
          </a:xfrm>
        </p:spPr>
        <p:txBody>
          <a:bodyPr/>
          <a:lstStyle/>
          <a:p>
            <a:fld id="{A09472EB-AC54-4713-BFC2-BEB621108C63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400" y="5936189"/>
            <a:ext cx="4834673" cy="365125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56438" y="2869896"/>
            <a:ext cx="1149836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99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53228"/>
            <a:ext cx="688739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3400" y="2336873"/>
            <a:ext cx="335789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61128" y="2336873"/>
            <a:ext cx="3359661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55A0C-791E-4545-B787-F98AD45CD761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182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30"/>
            <a:ext cx="6896534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0988" y="2336874"/>
            <a:ext cx="3145080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1638" y="3030009"/>
            <a:ext cx="336704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82646" y="2336873"/>
            <a:ext cx="3145527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061129" y="3030009"/>
            <a:ext cx="3367044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36B77-F4F4-4427-AC4F-9A623798AD82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1503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E790C-34EB-4565-8437-CACF4CDB7822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4710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7717217" y="1973262"/>
            <a:ext cx="1444752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710769" y="609600"/>
            <a:ext cx="1433231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4A4C11-22B8-4A4E-8126-B3AF6B948A8E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1224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7"/>
            <a:ext cx="6896534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14385" y="2336874"/>
            <a:ext cx="3913788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2336873"/>
            <a:ext cx="2796240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D06B6-C816-4861-964D-15A98395707D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27886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10956" y="2336874"/>
            <a:ext cx="3917217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2336874"/>
            <a:ext cx="2798487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B1A8AB-EA7C-4B1B-9D73-E2551851FABE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418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3" y="4711617"/>
            <a:ext cx="6894770" cy="544482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31639" y="609598"/>
            <a:ext cx="6896534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3401" y="5256098"/>
            <a:ext cx="6894772" cy="547819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3B39-165A-4B68-AA5C-581F5336313C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310"/>
            <a:ext cx="1149836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9510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4255" y="609597"/>
            <a:ext cx="6896534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889151" cy="1101764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C8C57-33F9-4259-AC4F-0E3F5BEC9B94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11616"/>
            <a:ext cx="1149836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3617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921" y="616983"/>
            <a:ext cx="642514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989438" y="3660763"/>
            <a:ext cx="5987731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8" y="4710340"/>
            <a:ext cx="6903919" cy="110176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8772B-8FA2-401F-A0A1-A59855EDBC3E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270932" y="748116"/>
            <a:ext cx="5334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967191" y="2998573"/>
            <a:ext cx="457200" cy="5847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60784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4572000"/>
            <a:ext cx="9161969" cy="1677035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8" y="4710340"/>
            <a:ext cx="6896534" cy="5898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1639" y="5300150"/>
            <a:ext cx="6896534" cy="51195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DD5BDE-5A90-4611-82E9-0FC5746D30C5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56438" y="4709926"/>
            <a:ext cx="1149836" cy="109078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7810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532629" y="2329489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539777" y="3015290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8413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879710" y="3007906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26136" y="2336873"/>
            <a:ext cx="2194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233520" y="3007905"/>
            <a:ext cx="219456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DA17D-0BEA-4E76-A7FC-F7C188BC48D1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2727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532391" y="4297503"/>
            <a:ext cx="21922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532391" y="2336873"/>
            <a:ext cx="2192257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532391" y="4873765"/>
            <a:ext cx="219225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870497" y="4297503"/>
            <a:ext cx="221507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870497" y="2336873"/>
            <a:ext cx="221507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869483" y="4873764"/>
            <a:ext cx="2218004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231028" y="4297503"/>
            <a:ext cx="219433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231027" y="2336873"/>
            <a:ext cx="2194333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230934" y="4873762"/>
            <a:ext cx="2197239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09AC7D-18CA-4236-82B9-D75EB1D66EAE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059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609600"/>
            <a:ext cx="9161969" cy="1677035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68300E-C023-45CD-A0BE-EDB7A8C6EA8B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9810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4575305" y="2747178"/>
            <a:ext cx="6862555" cy="136819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464798" y="609597"/>
            <a:ext cx="1069602" cy="446193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241" y="609598"/>
            <a:ext cx="6576359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029144" y="5936188"/>
            <a:ext cx="2057400" cy="365125"/>
          </a:xfrm>
        </p:spPr>
        <p:txBody>
          <a:bodyPr/>
          <a:lstStyle/>
          <a:p>
            <a:fld id="{3B620EAD-E369-4933-8469-ED7764B56A1B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10241" y="5936189"/>
            <a:ext cx="4518959" cy="365125"/>
          </a:xfrm>
        </p:spPr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31152" y="5432500"/>
            <a:ext cx="1149636" cy="1273100"/>
          </a:xfrm>
        </p:spPr>
        <p:txBody>
          <a:bodyPr anchor="t"/>
          <a:lstStyle>
            <a:lvl1pPr algn="ctr">
              <a:defRPr/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520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1639" y="753228"/>
            <a:ext cx="6896534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3400" y="2336873"/>
            <a:ext cx="6887389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67881" y="5936188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786BE5-D2A3-4BF0-8B30-D7403E61B3DC}" type="datetimeFigureOut">
              <a:rPr lang="en-US" smtClean="0"/>
              <a:t>8/1/2018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3400" y="5936189"/>
            <a:ext cx="48346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48600" y="753228"/>
            <a:ext cx="1157674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107997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228600" algn="ctr" rotWithShape="0">
              <a:prstClr val="black">
                <a:alpha val="53000"/>
              </a:prst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9D1FB41E-C71C-4A18-9DEC-6D1E629CD6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cyflog Rhif 6 hanner cyflog Rhif 3.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873830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Rhif 9 sydd efo’r cyflog mwyaf yn y tîm.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2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6521613-247E-428F-AF3F-ECE0B521A2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8327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2336872"/>
                <a:ext cx="8141043" cy="408040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cy-GB" sz="5400" dirty="0">
                    <a:solidFill>
                      <a:schemeClr val="bg1"/>
                    </a:solidFill>
                  </a:rPr>
                  <a:t>Mae cyflog Rhif 10 yn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y-GB" sz="5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y-GB" sz="5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cy-GB" sz="5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7</m:t>
                        </m:r>
                      </m:den>
                    </m:f>
                  </m:oMath>
                </a14:m>
                <a:r>
                  <a:rPr lang="cy-GB" sz="5400" dirty="0">
                    <a:solidFill>
                      <a:schemeClr val="bg1"/>
                    </a:solidFill>
                  </a:rPr>
                  <a:t> o gyflog Rhif 7.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336872"/>
                <a:ext cx="8141043" cy="4080403"/>
              </a:xfrm>
              <a:blipFill rotWithShape="0">
                <a:blip r:embed="rId3"/>
                <a:stretch>
                  <a:fillRect l="-6667" t="-7612" r="-4944"/>
                </a:stretch>
              </a:blipFill>
            </p:spPr>
            <p:txBody>
              <a:bodyPr/>
              <a:lstStyle/>
              <a:p>
                <a:r>
                  <a:rPr lang="cy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3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5C98611-46C4-46E0-940A-3160F960DC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605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bonws o 15% i bob chwaraewr sy’n sgorio gôl mewn gêm.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4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128A6A5-0E7C-41D3-AB19-FDD52A581E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7797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Cyflog y Rheolwr yw cymedr cyflogau Rhif 8 a Rhif 11.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5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B527B4F-CA2A-44CF-AFF6-2D84081917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83353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Rhif 7 yn ennill £8,000 y diwrnod.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6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C653F4CF-F345-4DB2-B999-89AAAA0EEF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842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11 chwaraewr mewn tîm pêl-droed.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7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46286D91-94DB-4C30-A37E-13423AE4F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45892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Os yw’r gôl-geidwad ddim yn ildio gôl mewn gêm, mae’n cael bonws o £5,000.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8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4CF8911-EED0-41AB-B750-A22DC8E45E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90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cyflog Rhif 3 48% o gyflog Rhif 11.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9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AF24B217-28DB-41E1-B57D-F155A5F9E6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343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bonws o 40% i unrhyw chwaraewr sy’n sgorio hat-trick mewn gêm.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10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CF324E0-1643-4A70-BE54-E8E324045B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4984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Yr wythnos yma, enillodd y tîm 2–0.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6AB5C28-433F-4C9C-8FA0-1878EC1F3D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2984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Eich tasg yw cyfrifo cyflog wythnos yma rheolwr y tîm a phob chwaraewr gychwynodd  gêm wythnos yma.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12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26D6E10-7C52-4582-8ADE-3D75C9DA12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1767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Rhif 5 yn ennill £200 yr awr.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13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E846610-CD24-476D-84EE-C4792DCED1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965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Rhif 11 sydd â’r trydydd cyflog uchaf yn y tîm.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14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078EF3D-D785-4D93-98B1-8A3D43D754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7623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cyflog arferol Rhif 9 ddwbl cyflog arferol y </a:t>
            </a:r>
            <a:br>
              <a:rPr lang="cy-GB" sz="5400" dirty="0">
                <a:solidFill>
                  <a:schemeClr val="bg1"/>
                </a:solidFill>
              </a:rPr>
            </a:br>
            <a:r>
              <a:rPr lang="cy-GB" sz="5400" dirty="0">
                <a:solidFill>
                  <a:schemeClr val="bg1"/>
                </a:solidFill>
              </a:rPr>
              <a:t>gôl-geidwad.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15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E70C0FA-9E85-4C3D-9068-D720F4485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5507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2336872"/>
                <a:ext cx="8141043" cy="408040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cy-GB" sz="5400" dirty="0">
                    <a:solidFill>
                      <a:schemeClr val="bg1"/>
                    </a:solidFill>
                  </a:rPr>
                  <a:t>Mae cyflog arferol Rhif 4 yn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y-GB" sz="5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y-GB" sz="5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cy-GB" sz="5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cy-GB" sz="5400" dirty="0">
                    <a:solidFill>
                      <a:schemeClr val="bg1"/>
                    </a:solidFill>
                  </a:rPr>
                  <a:t> o gyflog arferol Rhif 3.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336872"/>
                <a:ext cx="8141043" cy="4080403"/>
              </a:xfrm>
              <a:blipFill rotWithShape="0">
                <a:blip r:embed="rId2"/>
                <a:stretch>
                  <a:fillRect l="-6667" t="-9701" r="-4345"/>
                </a:stretch>
              </a:blipFill>
            </p:spPr>
            <p:txBody>
              <a:bodyPr/>
              <a:lstStyle/>
              <a:p>
                <a:r>
                  <a:rPr lang="cy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16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0E5FD5E0-3F52-42AF-8A71-B1571E1E26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5107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un chwaraewr yn y tîm ar yr un cyflog arferol â’r gôl-geidwad.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17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3C5B76F9-0DC5-4807-A666-9857BDB3C4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3767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gwahaniaeth o £2,000 rhwng cyflogau Rhif 10 a Rhif 11.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18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BDE90DF7-0D1D-424D-8953-FF1D597411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365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Dim ond un gêm chwaraeodd y tîm yr wythnos yma.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19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26183D0-233F-4493-984C-00DD3E36CB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39548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 cyflog Rhif 2 £6,000 yn uwch na’r cyflog isaf.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20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F3D6EF7-8B7B-4111-957A-55A57D534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268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Y dorf am y gêm ddiwethaf oedd 34,500.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21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257D72F5-4C26-425E-8E4F-D55E407A04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84735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533400" y="2336872"/>
                <a:ext cx="8141043" cy="4080403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cy-GB" sz="5400" dirty="0">
                    <a:solidFill>
                      <a:schemeClr val="bg1"/>
                    </a:solidFill>
                  </a:rPr>
                  <a:t>Mae cyflog arferol Rhif 1 yn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cy-GB" sz="540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cy-GB" sz="5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cy-GB" sz="5400" b="0" i="1" smtClean="0">
                            <a:solidFill>
                              <a:schemeClr val="bg1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cy-GB" sz="5400" dirty="0">
                    <a:solidFill>
                      <a:schemeClr val="bg1"/>
                    </a:solidFill>
                  </a:rPr>
                  <a:t> o gyflog arferol Rhif 10. </a:t>
                </a:r>
              </a:p>
            </p:txBody>
          </p:sp>
        </mc:Choice>
        <mc:Fallback xmlns="">
          <p:sp>
            <p:nvSpPr>
              <p:cNvPr id="5" name="Content Placeholder 4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33400" y="2336872"/>
                <a:ext cx="8141043" cy="4080403"/>
              </a:xfrm>
              <a:blipFill rotWithShape="0">
                <a:blip r:embed="rId3"/>
                <a:stretch>
                  <a:fillRect l="-6667" t="-9552" r="-4345"/>
                </a:stretch>
              </a:blipFill>
            </p:spPr>
            <p:txBody>
              <a:bodyPr/>
              <a:lstStyle/>
              <a:p>
                <a:r>
                  <a:rPr lang="cy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22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0D1ED6C-C0FF-4FA5-A6D6-9B0EFB55F2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1271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Mae’r gair “cyflog” yn golygu “cyflog wythnosol” yn y dasg hwn.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23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5A6941D8-58D7-4FB7-B4E4-486FC8F927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4197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Cyflogau pêl-droedwyr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y-GB" sz="5400" dirty="0">
                <a:solidFill>
                  <a:schemeClr val="bg1"/>
                </a:solidFill>
              </a:rPr>
              <a:t>Yn ystod y gêm yr wythnos yma, sgoriodd Rhif 4 a Rhif 9.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7817707" y="753228"/>
            <a:ext cx="1260390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cy-GB" sz="6600" b="1" dirty="0">
                <a:solidFill>
                  <a:schemeClr val="bg1"/>
                </a:solidFill>
              </a:rPr>
              <a:t>24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64831880-39D0-47C2-9783-9445D895BC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450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y-GB" sz="4800" dirty="0"/>
              <a:t>Atebion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33400" y="2336872"/>
            <a:ext cx="8141043" cy="4080403"/>
          </a:xfrm>
        </p:spPr>
        <p:txBody>
          <a:bodyPr>
            <a:normAutofit fontScale="85000" lnSpcReduction="20000"/>
          </a:bodyPr>
          <a:lstStyle/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£30,000 + £5,000 = £35,000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£18,000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£24,000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£20,000 + £3,000 = £23,000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£33,600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£12,000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£56,000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£30,000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£60,000 + £9,000 = £69,000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£48,000</a:t>
            </a:r>
          </a:p>
          <a:p>
            <a:pPr marL="914400" indent="-914400">
              <a:buAutoNum type="arabicParenR"/>
            </a:pPr>
            <a:r>
              <a:rPr lang="cy-GB" dirty="0">
                <a:solidFill>
                  <a:schemeClr val="bg1"/>
                </a:solidFill>
              </a:rPr>
              <a:t> 	£50,000</a:t>
            </a:r>
          </a:p>
          <a:p>
            <a:pPr marL="0" indent="0">
              <a:buNone/>
            </a:pPr>
            <a:r>
              <a:rPr lang="cy-GB" dirty="0">
                <a:solidFill>
                  <a:schemeClr val="bg1"/>
                </a:solidFill>
              </a:rPr>
              <a:t>Rheolwr	£40,000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9E8718D-63F0-4ED3-AE03-CEBA2DE13B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37229" y="5274822"/>
            <a:ext cx="1413823" cy="1413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316037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6A9C41"/>
      </a:dk2>
      <a:lt2>
        <a:srgbClr val="E7E6E6"/>
      </a:lt2>
      <a:accent1>
        <a:srgbClr val="A7D535"/>
      </a:accent1>
      <a:accent2>
        <a:srgbClr val="EACA4F"/>
      </a:accent2>
      <a:accent3>
        <a:srgbClr val="FD9850"/>
      </a:accent3>
      <a:accent4>
        <a:srgbClr val="F46442"/>
      </a:accent4>
      <a:accent5>
        <a:srgbClr val="54D289"/>
      </a:accent5>
      <a:accent6>
        <a:srgbClr val="6AD8CB"/>
      </a:accent6>
      <a:hlink>
        <a:srgbClr val="CAFB50"/>
      </a:hlink>
      <a:folHlink>
        <a:srgbClr val="DEFF8B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3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06000"/>
                <a:satMod val="120000"/>
                <a:lumMod val="7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B587E4A9-1405-4B4F-8BC3-512EE08D2EB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94</TotalTime>
  <Words>362</Words>
  <Application>Microsoft Office PowerPoint</Application>
  <PresentationFormat>On-screen Show (4:3)</PresentationFormat>
  <Paragraphs>85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Cambria Math</vt:lpstr>
      <vt:lpstr>Trebuchet MS</vt:lpstr>
      <vt:lpstr>Berlin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Cyflogau pêl-droedwyr</vt:lpstr>
      <vt:lpstr>Atebion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Gareth Evans</dc:creator>
  <cp:lastModifiedBy>Gareth Evans</cp:lastModifiedBy>
  <cp:revision>22</cp:revision>
  <dcterms:created xsi:type="dcterms:W3CDTF">2014-12-26T11:12:46Z</dcterms:created>
  <dcterms:modified xsi:type="dcterms:W3CDTF">2018-08-01T14:55:11Z</dcterms:modified>
</cp:coreProperties>
</file>