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9" r:id="rId9"/>
    <p:sldId id="268" r:id="rId10"/>
    <p:sldId id="267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0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4475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5345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6052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1964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0971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8991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96746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1514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43586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8569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y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4378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1E0B2-2E74-4C59-ACA6-21E2F6B892D5}" type="datetimeFigureOut">
              <a:rPr lang="cy-GB" smtClean="0"/>
              <a:t>31/07/2025</a:t>
            </a:fld>
            <a:endParaRPr lang="cy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FAF1-68FA-4A15-AC95-71D1B08FB3D2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027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631090"/>
            <a:ext cx="6858000" cy="1483455"/>
          </a:xfrm>
          <a:solidFill>
            <a:srgbClr val="FFFFFF">
              <a:alpha val="89804"/>
            </a:srgbClr>
          </a:solidFill>
          <a:effectLst>
            <a:softEdge rad="31750"/>
          </a:effectLst>
        </p:spPr>
        <p:txBody>
          <a:bodyPr/>
          <a:lstStyle/>
          <a:p>
            <a:r>
              <a:rPr lang="cy-GB" dirty="0"/>
              <a:t>Profi’r Fformiwla ar gyfer Cyfrifo Arwynebedd Cylch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06621"/>
            <a:ext cx="6858000" cy="862870"/>
          </a:xfrm>
          <a:solidFill>
            <a:srgbClr val="FFFFFF">
              <a:alpha val="89804"/>
            </a:srgbClr>
          </a:solidFill>
          <a:effectLst>
            <a:softEdge rad="31750"/>
          </a:effectLst>
        </p:spPr>
        <p:txBody>
          <a:bodyPr/>
          <a:lstStyle/>
          <a:p>
            <a:r>
              <a:rPr lang="cy-GB" dirty="0">
                <a:latin typeface="+mj-lt"/>
              </a:rPr>
              <a:t>Mesur Siapiau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760" y="4728518"/>
            <a:ext cx="1962481" cy="19564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6009384" y="6119054"/>
            <a:ext cx="2844236" cy="360000"/>
          </a:xfrm>
          <a:prstGeom prst="rect">
            <a:avLst/>
          </a:prstGeom>
          <a:solidFill>
            <a:srgbClr val="FFFFFF">
              <a:alpha val="89804"/>
            </a:srgbClr>
          </a:solidFill>
          <a:scene3d>
            <a:camera prst="perspectiveHeroicExtremeLeftFacing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y-GB" dirty="0">
                <a:latin typeface="+mj-lt"/>
              </a:rPr>
              <a:t>/adolygumathemateg</a:t>
            </a:r>
          </a:p>
        </p:txBody>
      </p:sp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8991">
            <a:off x="6452929" y="6071793"/>
            <a:ext cx="504000" cy="23304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D24FC37-D625-756F-1B48-880EFB78FE3C}"/>
              </a:ext>
            </a:extLst>
          </p:cNvPr>
          <p:cNvGrpSpPr/>
          <p:nvPr/>
        </p:nvGrpSpPr>
        <p:grpSpPr>
          <a:xfrm>
            <a:off x="290382" y="6150075"/>
            <a:ext cx="2357567" cy="478245"/>
            <a:chOff x="290382" y="6150075"/>
            <a:chExt cx="2357567" cy="478245"/>
          </a:xfrm>
        </p:grpSpPr>
        <p:sp>
          <p:nvSpPr>
            <p:cNvPr id="10" name="Subtitle 2">
              <a:extLst>
                <a:ext uri="{FF2B5EF4-FFF2-40B4-BE49-F238E27FC236}">
                  <a16:creationId xmlns:a16="http://schemas.microsoft.com/office/drawing/2014/main" id="{78C4C240-8F88-2B10-11A8-07BABB205130}"/>
                </a:ext>
              </a:extLst>
            </p:cNvPr>
            <p:cNvSpPr txBox="1">
              <a:spLocks/>
            </p:cNvSpPr>
            <p:nvPr/>
          </p:nvSpPr>
          <p:spPr>
            <a:xfrm>
              <a:off x="290382" y="6150075"/>
              <a:ext cx="2357567" cy="360000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scene3d>
              <a:camera prst="perspectiveHeroicExtremeRightFacing"/>
              <a:lightRig rig="threePt" dir="t"/>
            </a:scene3d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ctr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cy-GB" dirty="0">
                  <a:latin typeface="+mj-lt"/>
                </a:rPr>
                <a:t>    @MathsMewnMunud</a:t>
              </a:r>
            </a:p>
          </p:txBody>
        </p:sp>
        <p:pic>
          <p:nvPicPr>
            <p:cNvPr id="11" name="Picture 10" descr="A black background with a blue and pink logo&#10;&#10;AI-generated content may be incorrect.">
              <a:extLst>
                <a:ext uri="{FF2B5EF4-FFF2-40B4-BE49-F238E27FC236}">
                  <a16:creationId xmlns:a16="http://schemas.microsoft.com/office/drawing/2014/main" id="{FAA5BA61-8668-991B-CE54-DF63D79AF2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79" t="-6033" r="11387" b="11395"/>
            <a:stretch>
              <a:fillRect/>
            </a:stretch>
          </p:blipFill>
          <p:spPr bwMode="auto">
            <a:xfrm rot="21170180">
              <a:off x="446333" y="6240207"/>
              <a:ext cx="324000" cy="388113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4516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nn-NO" sz="2800" dirty="0">
                    <a:solidFill>
                      <a:srgbClr val="FF0000"/>
                    </a:solidFill>
                  </a:rPr>
                  <a:t>Hanner o (</a:t>
                </a: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Diamedr)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2"/>
                <a:stretch>
                  <a:fillRect t="-19540" b="-21839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107091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nn-NO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y-GB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</a:t>
                </a: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Diamedr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2"/>
                <a:stretch>
                  <a:fillRect t="-19540" b="-12644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204699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n-NO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y-GB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y-GB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Diamedr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2"/>
                <a:stretch>
                  <a:fillRect t="-19540" b="-12644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314216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Radiws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2"/>
                <a:stretch>
                  <a:fillRect t="-19540" b="-21839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414296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C9655A-17A1-4DA9-8F86-270CF3EC7F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nn-NO" sz="2800" dirty="0"/>
                  <a:t>Arwynebedd = (</a:t>
                </a:r>
                <a14:m>
                  <m:oMath xmlns:m="http://schemas.openxmlformats.org/officeDocument/2006/math">
                    <m:r>
                      <a:rPr lang="nn-NO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/>
                  <a:t> × Radiws) × Radiws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C9655A-17A1-4DA9-8F86-270CF3EC7F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t="-2381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Radiws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3"/>
                <a:stretch>
                  <a:fillRect t="-19540" b="-21839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73433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C9655A-17A1-4DA9-8F86-270CF3EC7F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nn-NO" sz="2800" dirty="0"/>
                  <a:t>Arwynebedd = </a:t>
                </a:r>
                <a14:m>
                  <m:oMath xmlns:m="http://schemas.openxmlformats.org/officeDocument/2006/math">
                    <m:r>
                      <a:rPr lang="nn-NO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/>
                  <a:t> × Radiws²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C9655A-17A1-4DA9-8F86-270CF3EC7F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t="-2381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nn-NO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n-NO" sz="2800" dirty="0">
                    <a:solidFill>
                      <a:srgbClr val="FF0000"/>
                    </a:solidFill>
                  </a:rPr>
                  <a:t> × Radiws</a:t>
                </a:r>
              </a:p>
            </p:txBody>
          </p:sp>
        </mc:Choice>
        <mc:Fallback xmlns="">
          <p:sp>
            <p:nvSpPr>
              <p:cNvPr id="35" name="Content Placeholder 2">
                <a:extLst>
                  <a:ext uri="{FF2B5EF4-FFF2-40B4-BE49-F238E27FC236}">
                    <a16:creationId xmlns:a16="http://schemas.microsoft.com/office/drawing/2014/main" id="{F3E78F56-B6F4-4B83-A5EC-6B8CFBA77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41" y="5922056"/>
                <a:ext cx="7886700" cy="527122"/>
              </a:xfrm>
              <a:prstGeom prst="rect">
                <a:avLst/>
              </a:prstGeom>
              <a:blipFill>
                <a:blip r:embed="rId3"/>
                <a:stretch>
                  <a:fillRect t="-19540" b="-21839"/>
                </a:stretch>
              </a:blipFill>
            </p:spPr>
            <p:txBody>
              <a:bodyPr/>
              <a:lstStyle/>
              <a:p>
                <a:r>
                  <a:rPr lang="cy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</a:t>
            </a:r>
          </a:p>
        </p:txBody>
      </p:sp>
    </p:spTree>
    <p:extLst>
      <p:ext uri="{BB962C8B-B14F-4D97-AF65-F5344CB8AC3E}">
        <p14:creationId xmlns:p14="http://schemas.microsoft.com/office/powerpoint/2010/main" val="185897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sz="2800" dirty="0"/>
              <a:t>Lluniwch gylch efo radiws 5 cm ar ddarn o bapur. Pwysleisiwch y cylchyn.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79C691D-AC46-43CB-98DD-546438B7F511}"/>
              </a:ext>
            </a:extLst>
          </p:cNvPr>
          <p:cNvSpPr/>
          <p:nvPr/>
        </p:nvSpPr>
        <p:spPr>
          <a:xfrm>
            <a:off x="2772000" y="2904127"/>
            <a:ext cx="3600000" cy="3600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9868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y-GB" sz="2800" dirty="0"/>
              <a:t>Torrwch y cylch allan gyda siswrn.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79C691D-AC46-43CB-98DD-546438B7F511}"/>
              </a:ext>
            </a:extLst>
          </p:cNvPr>
          <p:cNvSpPr/>
          <p:nvPr/>
        </p:nvSpPr>
        <p:spPr>
          <a:xfrm>
            <a:off x="2772000" y="2904127"/>
            <a:ext cx="3600000" cy="3600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y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4E2BB7-65AA-4B69-BE49-6570AEA10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249247" y="3196206"/>
            <a:ext cx="2552765" cy="242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29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Plygwch y cylch yn ei hanner, yn ei hanner eto, ac yna yn ei hanner eto.</a:t>
            </a:r>
            <a:endParaRPr lang="cy-GB" sz="28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79C691D-AC46-43CB-98DD-546438B7F511}"/>
              </a:ext>
            </a:extLst>
          </p:cNvPr>
          <p:cNvSpPr/>
          <p:nvPr/>
        </p:nvSpPr>
        <p:spPr>
          <a:xfrm>
            <a:off x="2772000" y="2904127"/>
            <a:ext cx="3600000" cy="3600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y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D5745E-844F-45F8-8111-3942C0A1DD3C}"/>
              </a:ext>
            </a:extLst>
          </p:cNvPr>
          <p:cNvGrpSpPr/>
          <p:nvPr/>
        </p:nvGrpSpPr>
        <p:grpSpPr>
          <a:xfrm>
            <a:off x="2772000" y="2898445"/>
            <a:ext cx="3600000" cy="3600000"/>
            <a:chOff x="3036295" y="2848111"/>
            <a:chExt cx="3600000" cy="3600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71F6123-C9DA-433B-B3B6-F29E144E8C6E}"/>
                </a:ext>
              </a:extLst>
            </p:cNvPr>
            <p:cNvCxnSpPr/>
            <p:nvPr/>
          </p:nvCxnSpPr>
          <p:spPr>
            <a:xfrm flipH="1">
              <a:off x="4836295" y="2848111"/>
              <a:ext cx="0" cy="3600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ACD142D-1CBC-4698-8212-287BE406843D}"/>
                </a:ext>
              </a:extLst>
            </p:cNvPr>
            <p:cNvCxnSpPr/>
            <p:nvPr/>
          </p:nvCxnSpPr>
          <p:spPr>
            <a:xfrm flipH="1">
              <a:off x="3036295" y="4648111"/>
              <a:ext cx="360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ACAF748-F62B-4FA5-8076-B088BA2E3643}"/>
                </a:ext>
              </a:extLst>
            </p:cNvPr>
            <p:cNvCxnSpPr/>
            <p:nvPr/>
          </p:nvCxnSpPr>
          <p:spPr>
            <a:xfrm flipV="1">
              <a:off x="3561895" y="3373711"/>
              <a:ext cx="2548800" cy="25488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590A6DF-E496-4931-B432-2216A7D9917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1895" y="3373711"/>
              <a:ext cx="2548800" cy="25488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223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Torrwch y sectorau allan.</a:t>
            </a:r>
            <a:endParaRPr lang="cy-GB" sz="28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79C691D-AC46-43CB-98DD-546438B7F511}"/>
              </a:ext>
            </a:extLst>
          </p:cNvPr>
          <p:cNvSpPr/>
          <p:nvPr/>
        </p:nvSpPr>
        <p:spPr>
          <a:xfrm>
            <a:off x="2772000" y="2904127"/>
            <a:ext cx="3600000" cy="3600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y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D5745E-844F-45F8-8111-3942C0A1DD3C}"/>
              </a:ext>
            </a:extLst>
          </p:cNvPr>
          <p:cNvGrpSpPr/>
          <p:nvPr/>
        </p:nvGrpSpPr>
        <p:grpSpPr>
          <a:xfrm>
            <a:off x="2772000" y="2898445"/>
            <a:ext cx="3600000" cy="3600000"/>
            <a:chOff x="3036295" y="2848111"/>
            <a:chExt cx="3600000" cy="3600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71F6123-C9DA-433B-B3B6-F29E144E8C6E}"/>
                </a:ext>
              </a:extLst>
            </p:cNvPr>
            <p:cNvCxnSpPr/>
            <p:nvPr/>
          </p:nvCxnSpPr>
          <p:spPr>
            <a:xfrm flipH="1">
              <a:off x="4836295" y="2848111"/>
              <a:ext cx="0" cy="3600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ACD142D-1CBC-4698-8212-287BE406843D}"/>
                </a:ext>
              </a:extLst>
            </p:cNvPr>
            <p:cNvCxnSpPr/>
            <p:nvPr/>
          </p:nvCxnSpPr>
          <p:spPr>
            <a:xfrm flipH="1">
              <a:off x="3036295" y="4648111"/>
              <a:ext cx="360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ACAF748-F62B-4FA5-8076-B088BA2E3643}"/>
                </a:ext>
              </a:extLst>
            </p:cNvPr>
            <p:cNvCxnSpPr/>
            <p:nvPr/>
          </p:nvCxnSpPr>
          <p:spPr>
            <a:xfrm flipV="1">
              <a:off x="3561895" y="3373711"/>
              <a:ext cx="2548800" cy="25488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590A6DF-E496-4931-B432-2216A7D9917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1895" y="3373711"/>
              <a:ext cx="2548800" cy="25488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6689EA5-6DDF-4BB0-960A-229F7FC8E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547808">
            <a:off x="2108978" y="2336729"/>
            <a:ext cx="2552765" cy="242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Torrwch </a:t>
            </a:r>
            <a:r>
              <a:rPr lang="nn-NO" sz="2800" b="1" dirty="0"/>
              <a:t>un</a:t>
            </a:r>
            <a:r>
              <a:rPr lang="nn-NO" sz="2800" dirty="0"/>
              <a:t> segment yn ei hanner.</a:t>
            </a:r>
            <a:endParaRPr lang="cy-GB" sz="2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>
            <a:off x="2464190" y="3300040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4870FEF-6445-48AB-8C9A-A03EDD16378B}"/>
                </a:ext>
              </a:extLst>
            </p:cNvPr>
            <p:cNvCxnSpPr/>
            <p:nvPr/>
          </p:nvCxnSpPr>
          <p:spPr>
            <a:xfrm flipH="1">
              <a:off x="902109" y="73742"/>
              <a:ext cx="339213" cy="826053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6689EA5-6DDF-4BB0-960A-229F7FC8E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032325">
            <a:off x="3174218" y="3460854"/>
            <a:ext cx="2552765" cy="242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Trefnwch eich segmentau fel y dangosir isod.</a:t>
            </a:r>
            <a:endParaRPr lang="cy-GB" sz="2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853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F3E78F56-B6F4-4B83-A5EC-6B8CFBA779A2}"/>
              </a:ext>
            </a:extLst>
          </p:cNvPr>
          <p:cNvSpPr txBox="1">
            <a:spLocks/>
          </p:cNvSpPr>
          <p:nvPr/>
        </p:nvSpPr>
        <p:spPr>
          <a:xfrm>
            <a:off x="240541" y="5922056"/>
            <a:ext cx="7886700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6255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3A91E-FFC3-4F9F-B811-792C9D379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y-GB" dirty="0"/>
              <a:t>Profi’r Fformiwla ar gyfer Cyfrifo Arwynebedd Cylch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655A-17A1-4DA9-8F86-270CF3EC7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n-NO" sz="2800" dirty="0"/>
              <a:t>Mae’r siâp yma yn debyg i betryal!</a:t>
            </a:r>
            <a:br>
              <a:rPr lang="nn-NO" sz="2800" dirty="0"/>
            </a:br>
            <a:r>
              <a:rPr lang="nn-NO" sz="2800" dirty="0"/>
              <a:t>Beth yw hyd a lled y petryal?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2951533-9963-451C-B40F-E17E1DD4D251}"/>
              </a:ext>
            </a:extLst>
          </p:cNvPr>
          <p:cNvGrpSpPr/>
          <p:nvPr/>
        </p:nvGrpSpPr>
        <p:grpSpPr>
          <a:xfrm rot="20225152">
            <a:off x="313859" y="3467819"/>
            <a:ext cx="3600000" cy="3600000"/>
            <a:chOff x="0" y="0"/>
            <a:chExt cx="1799590" cy="180204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98B300E-1069-494C-975B-AAA29F508A11}"/>
                </a:ext>
              </a:extLst>
            </p:cNvPr>
            <p:cNvCxnSpPr/>
            <p:nvPr/>
          </p:nvCxnSpPr>
          <p:spPr>
            <a:xfrm>
              <a:off x="904568" y="0"/>
              <a:ext cx="0" cy="899795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113F92A5-7B4E-42F3-811F-8A0EE2BFE594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9B925905-C146-4447-8953-728D7D925F4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15575FE-C81E-4447-9CA3-C85834E03631}"/>
              </a:ext>
            </a:extLst>
          </p:cNvPr>
          <p:cNvGrpSpPr/>
          <p:nvPr/>
        </p:nvGrpSpPr>
        <p:grpSpPr>
          <a:xfrm rot="1302118" flipV="1">
            <a:off x="993241" y="1768846"/>
            <a:ext cx="3600000" cy="3595090"/>
            <a:chOff x="0" y="2458"/>
            <a:chExt cx="1799590" cy="1799590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1BA4451-410C-4B56-9BC5-E8F90FC67DD8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Arc 42">
              <a:extLst>
                <a:ext uri="{FF2B5EF4-FFF2-40B4-BE49-F238E27FC236}">
                  <a16:creationId xmlns:a16="http://schemas.microsoft.com/office/drawing/2014/main" id="{6920990E-3DB1-45B4-80DF-28A2F8AA71AE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3AD4CCA-0CFC-4817-96DF-EA66203666A8}"/>
              </a:ext>
            </a:extLst>
          </p:cNvPr>
          <p:cNvGrpSpPr/>
          <p:nvPr/>
        </p:nvGrpSpPr>
        <p:grpSpPr>
          <a:xfrm rot="20225152">
            <a:off x="1705465" y="3455686"/>
            <a:ext cx="3600000" cy="3595090"/>
            <a:chOff x="0" y="2458"/>
            <a:chExt cx="1799590" cy="17995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DD84891-ED8C-47EB-95A1-2A8E7320898A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>
              <a:extLst>
                <a:ext uri="{FF2B5EF4-FFF2-40B4-BE49-F238E27FC236}">
                  <a16:creationId xmlns:a16="http://schemas.microsoft.com/office/drawing/2014/main" id="{89C4F43F-34DB-40D7-84C2-0ECDD6CA778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0BA6FF-49BA-460C-A0B4-FE1C00DBA4B0}"/>
              </a:ext>
            </a:extLst>
          </p:cNvPr>
          <p:cNvGrpSpPr/>
          <p:nvPr/>
        </p:nvGrpSpPr>
        <p:grpSpPr>
          <a:xfrm rot="1302118" flipV="1">
            <a:off x="2383891" y="1751996"/>
            <a:ext cx="3600000" cy="3595090"/>
            <a:chOff x="0" y="2458"/>
            <a:chExt cx="1799590" cy="179959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B5460AB-1A0C-4D20-BEA2-232D83CDE99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>
              <a:extLst>
                <a:ext uri="{FF2B5EF4-FFF2-40B4-BE49-F238E27FC236}">
                  <a16:creationId xmlns:a16="http://schemas.microsoft.com/office/drawing/2014/main" id="{192D9902-BCC9-4086-BD1F-4B6B9E44A9B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FC14F73-28C7-496B-83A7-71186733FE16}"/>
              </a:ext>
            </a:extLst>
          </p:cNvPr>
          <p:cNvGrpSpPr/>
          <p:nvPr/>
        </p:nvGrpSpPr>
        <p:grpSpPr>
          <a:xfrm rot="20225152">
            <a:off x="3098569" y="3437009"/>
            <a:ext cx="3600000" cy="3595090"/>
            <a:chOff x="0" y="2458"/>
            <a:chExt cx="1799590" cy="179959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01CBDB33-EB24-4BE1-80B9-5C18948E5515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Arc 54">
              <a:extLst>
                <a:ext uri="{FF2B5EF4-FFF2-40B4-BE49-F238E27FC236}">
                  <a16:creationId xmlns:a16="http://schemas.microsoft.com/office/drawing/2014/main" id="{97C4A2AE-F70D-4D7F-98F3-D85DDFE200B5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3193685-3040-4673-B6F3-0C3CCA3F5A8A}"/>
              </a:ext>
            </a:extLst>
          </p:cNvPr>
          <p:cNvGrpSpPr/>
          <p:nvPr/>
        </p:nvGrpSpPr>
        <p:grpSpPr>
          <a:xfrm rot="1302118" flipV="1">
            <a:off x="3776995" y="1733319"/>
            <a:ext cx="3600000" cy="3595090"/>
            <a:chOff x="0" y="2458"/>
            <a:chExt cx="1799590" cy="1799590"/>
          </a:xfrm>
        </p:grpSpPr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74250E0-B429-405B-A731-9232F60696A9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 58">
              <a:extLst>
                <a:ext uri="{FF2B5EF4-FFF2-40B4-BE49-F238E27FC236}">
                  <a16:creationId xmlns:a16="http://schemas.microsoft.com/office/drawing/2014/main" id="{C1286140-BDB0-40AD-A3A3-8A73F3D3D45B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4F9BAB-20CE-4E34-8FEA-A5DA446F287D}"/>
              </a:ext>
            </a:extLst>
          </p:cNvPr>
          <p:cNvGrpSpPr/>
          <p:nvPr/>
        </p:nvGrpSpPr>
        <p:grpSpPr>
          <a:xfrm rot="20225152">
            <a:off x="4494206" y="3424310"/>
            <a:ext cx="3600000" cy="3595090"/>
            <a:chOff x="0" y="2458"/>
            <a:chExt cx="1799590" cy="1799590"/>
          </a:xfrm>
        </p:grpSpPr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A88EA2-D875-4EF3-AEFD-DC6619FEFC5B}"/>
                </a:ext>
              </a:extLst>
            </p:cNvPr>
            <p:cNvCxnSpPr/>
            <p:nvPr/>
          </p:nvCxnSpPr>
          <p:spPr>
            <a:xfrm flipH="1">
              <a:off x="909484" y="260555"/>
              <a:ext cx="628980" cy="640803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Arc 62">
              <a:extLst>
                <a:ext uri="{FF2B5EF4-FFF2-40B4-BE49-F238E27FC236}">
                  <a16:creationId xmlns:a16="http://schemas.microsoft.com/office/drawing/2014/main" id="{AEF7E533-2ED3-469B-AD4E-A553B2FCC9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8886834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AB16168-EB21-42E6-967C-F9DF2E674EBA}"/>
              </a:ext>
            </a:extLst>
          </p:cNvPr>
          <p:cNvGrpSpPr/>
          <p:nvPr/>
        </p:nvGrpSpPr>
        <p:grpSpPr>
          <a:xfrm rot="1302118" flipV="1">
            <a:off x="5170366" y="1731037"/>
            <a:ext cx="3600000" cy="3595090"/>
            <a:chOff x="0" y="2458"/>
            <a:chExt cx="1799590" cy="179959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CF49F40-DB49-4C80-8EDD-DD3B2F7BD728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8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>
              <a:extLst>
                <a:ext uri="{FF2B5EF4-FFF2-40B4-BE49-F238E27FC236}">
                  <a16:creationId xmlns:a16="http://schemas.microsoft.com/office/drawing/2014/main" id="{13670887-3D12-44A9-9178-6F6767FE7587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7FC4217B-99BD-4BEF-AA96-BDD7F6529A62}"/>
              </a:ext>
            </a:extLst>
          </p:cNvPr>
          <p:cNvGrpSpPr/>
          <p:nvPr/>
        </p:nvGrpSpPr>
        <p:grpSpPr>
          <a:xfrm rot="20297882" flipH="1" flipV="1">
            <a:off x="-356937" y="1763636"/>
            <a:ext cx="3600000" cy="3595090"/>
            <a:chOff x="0" y="2458"/>
            <a:chExt cx="1799590" cy="1799590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1591AFB3-0F7E-410F-ACA9-BBA43A09F7C9}"/>
                </a:ext>
              </a:extLst>
            </p:cNvPr>
            <p:cNvCxnSpPr>
              <a:cxnSpLocks/>
            </p:cNvCxnSpPr>
            <p:nvPr/>
          </p:nvCxnSpPr>
          <p:spPr>
            <a:xfrm rot="1302118" flipH="1">
              <a:off x="1072068" y="52007"/>
              <a:ext cx="0" cy="88055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Arc 74">
              <a:extLst>
                <a:ext uri="{FF2B5EF4-FFF2-40B4-BE49-F238E27FC236}">
                  <a16:creationId xmlns:a16="http://schemas.microsoft.com/office/drawing/2014/main" id="{189FD31F-B9FC-401E-8333-F7686A6CA170}"/>
                </a:ext>
              </a:extLst>
            </p:cNvPr>
            <p:cNvSpPr/>
            <p:nvPr/>
          </p:nvSpPr>
          <p:spPr>
            <a:xfrm>
              <a:off x="0" y="2458"/>
              <a:ext cx="1799590" cy="1799590"/>
            </a:xfrm>
            <a:prstGeom prst="arc">
              <a:avLst>
                <a:gd name="adj1" fmla="val 16200000"/>
                <a:gd name="adj2" fmla="val 17537710"/>
              </a:avLst>
            </a:prstGeom>
            <a:ln w="762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cy-GB" sz="1100"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978403F-E621-45B2-ACC8-507FADCF9E4C}"/>
              </a:ext>
            </a:extLst>
          </p:cNvPr>
          <p:cNvCxnSpPr/>
          <p:nvPr/>
        </p:nvCxnSpPr>
        <p:spPr>
          <a:xfrm>
            <a:off x="1413432" y="5737527"/>
            <a:ext cx="5565893" cy="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FBF48-2B2F-4DB5-B88F-431C6A52974C}"/>
              </a:ext>
            </a:extLst>
          </p:cNvPr>
          <p:cNvCxnSpPr/>
          <p:nvPr/>
        </p:nvCxnSpPr>
        <p:spPr>
          <a:xfrm>
            <a:off x="7453543" y="3398397"/>
            <a:ext cx="0" cy="2016000"/>
          </a:xfrm>
          <a:prstGeom prst="straightConnector1">
            <a:avLst/>
          </a:prstGeom>
          <a:ln w="38100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F3E78F56-B6F4-4B83-A5EC-6B8CFBA779A2}"/>
              </a:ext>
            </a:extLst>
          </p:cNvPr>
          <p:cNvSpPr txBox="1">
            <a:spLocks/>
          </p:cNvSpPr>
          <p:nvPr/>
        </p:nvSpPr>
        <p:spPr>
          <a:xfrm>
            <a:off x="240541" y="5922056"/>
            <a:ext cx="7886700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Hanner y Cylchedd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9F91E57-4057-45D5-AEBC-4929CCBA23FC}"/>
              </a:ext>
            </a:extLst>
          </p:cNvPr>
          <p:cNvSpPr txBox="1">
            <a:spLocks/>
          </p:cNvSpPr>
          <p:nvPr/>
        </p:nvSpPr>
        <p:spPr>
          <a:xfrm rot="16200000">
            <a:off x="6450723" y="4145961"/>
            <a:ext cx="2897604" cy="527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nn-NO" sz="2800" dirty="0">
                <a:solidFill>
                  <a:srgbClr val="FF0000"/>
                </a:solidFill>
              </a:rPr>
              <a:t>Radiws y cylch</a:t>
            </a:r>
          </a:p>
        </p:txBody>
      </p:sp>
    </p:spTree>
    <p:extLst>
      <p:ext uri="{BB962C8B-B14F-4D97-AF65-F5344CB8AC3E}">
        <p14:creationId xmlns:p14="http://schemas.microsoft.com/office/powerpoint/2010/main" val="62916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412</Words>
  <Application>Microsoft Office PowerPoint</Application>
  <PresentationFormat>On-screen Show (4:3)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SimSun</vt:lpstr>
      <vt:lpstr>Arial</vt:lpstr>
      <vt:lpstr>Cambria Math</vt:lpstr>
      <vt:lpstr>Gill Sans MT</vt:lpstr>
      <vt:lpstr>Office Theme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  <vt:lpstr>Profi’r Fformiwla ar gyfer Cyfrifo Arwynebedd Cylch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Gareth Evans</dc:creator>
  <cp:lastModifiedBy>Dr Gareth Evans</cp:lastModifiedBy>
  <cp:revision>30</cp:revision>
  <dcterms:created xsi:type="dcterms:W3CDTF">2015-07-22T11:11:14Z</dcterms:created>
  <dcterms:modified xsi:type="dcterms:W3CDTF">2025-07-31T08:51:23Z</dcterms:modified>
</cp:coreProperties>
</file>