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99" r:id="rId5"/>
    <p:sldId id="298" r:id="rId6"/>
    <p:sldId id="289" r:id="rId7"/>
    <p:sldId id="258" r:id="rId8"/>
    <p:sldId id="290" r:id="rId9"/>
    <p:sldId id="259" r:id="rId10"/>
    <p:sldId id="291" r:id="rId11"/>
    <p:sldId id="260" r:id="rId12"/>
    <p:sldId id="292" r:id="rId13"/>
    <p:sldId id="281" r:id="rId14"/>
    <p:sldId id="293" r:id="rId15"/>
    <p:sldId id="286" r:id="rId16"/>
    <p:sldId id="288" r:id="rId17"/>
    <p:sldId id="294" r:id="rId18"/>
    <p:sldId id="285" r:id="rId19"/>
    <p:sldId id="284" r:id="rId20"/>
    <p:sldId id="295" r:id="rId21"/>
    <p:sldId id="283" r:id="rId22"/>
    <p:sldId id="296" r:id="rId23"/>
    <p:sldId id="282" r:id="rId24"/>
    <p:sldId id="297" r:id="rId25"/>
    <p:sldId id="266" r:id="rId26"/>
    <p:sldId id="301" r:id="rId27"/>
    <p:sldId id="300" r:id="rId28"/>
    <p:sldId id="302" r:id="rId29"/>
    <p:sldId id="265" r:id="rId30"/>
    <p:sldId id="264" r:id="rId31"/>
    <p:sldId id="303" r:id="rId32"/>
    <p:sldId id="304" r:id="rId33"/>
    <p:sldId id="263" r:id="rId34"/>
    <p:sldId id="305" r:id="rId35"/>
    <p:sldId id="262" r:id="rId36"/>
    <p:sldId id="306" r:id="rId37"/>
    <p:sldId id="267" r:id="rId38"/>
    <p:sldId id="307" r:id="rId39"/>
    <p:sldId id="268" r:id="rId40"/>
    <p:sldId id="308" r:id="rId41"/>
    <p:sldId id="269" r:id="rId42"/>
    <p:sldId id="309" r:id="rId43"/>
    <p:sldId id="270" r:id="rId44"/>
    <p:sldId id="310" r:id="rId45"/>
    <p:sldId id="271" r:id="rId46"/>
    <p:sldId id="311" r:id="rId47"/>
    <p:sldId id="312" r:id="rId48"/>
    <p:sldId id="313" r:id="rId49"/>
    <p:sldId id="272" r:id="rId50"/>
    <p:sldId id="317" r:id="rId51"/>
    <p:sldId id="273" r:id="rId52"/>
    <p:sldId id="318" r:id="rId53"/>
    <p:sldId id="274" r:id="rId54"/>
    <p:sldId id="319" r:id="rId55"/>
    <p:sldId id="275" r:id="rId56"/>
    <p:sldId id="320" r:id="rId57"/>
    <p:sldId id="276" r:id="rId58"/>
    <p:sldId id="321" r:id="rId59"/>
    <p:sldId id="277" r:id="rId60"/>
    <p:sldId id="322" r:id="rId61"/>
    <p:sldId id="278" r:id="rId62"/>
    <p:sldId id="323" r:id="rId63"/>
    <p:sldId id="279" r:id="rId64"/>
    <p:sldId id="324" r:id="rId65"/>
    <p:sldId id="280" r:id="rId66"/>
    <p:sldId id="325" r:id="rId67"/>
    <p:sldId id="261" r:id="rId68"/>
    <p:sldId id="326" r:id="rId69"/>
    <p:sldId id="314" r:id="rId70"/>
    <p:sldId id="316" r:id="rId71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678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506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8886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917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07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0612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2669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9990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7519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036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85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2191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9.xml"/><Relationship Id="rId18" Type="http://schemas.openxmlformats.org/officeDocument/2006/relationships/slide" Target="slide39.xml"/><Relationship Id="rId26" Type="http://schemas.openxmlformats.org/officeDocument/2006/relationships/slide" Target="slide57.xml"/><Relationship Id="rId3" Type="http://schemas.openxmlformats.org/officeDocument/2006/relationships/slide" Target="slide7.xml"/><Relationship Id="rId21" Type="http://schemas.openxmlformats.org/officeDocument/2006/relationships/slide" Target="slide45.xml"/><Relationship Id="rId7" Type="http://schemas.openxmlformats.org/officeDocument/2006/relationships/slide" Target="slide15.xml"/><Relationship Id="rId12" Type="http://schemas.openxmlformats.org/officeDocument/2006/relationships/slide" Target="slide27.xml"/><Relationship Id="rId17" Type="http://schemas.openxmlformats.org/officeDocument/2006/relationships/slide" Target="slide37.xml"/><Relationship Id="rId25" Type="http://schemas.openxmlformats.org/officeDocument/2006/relationships/slide" Target="slide55.xml"/><Relationship Id="rId2" Type="http://schemas.openxmlformats.org/officeDocument/2006/relationships/slide" Target="slide5.xml"/><Relationship Id="rId16" Type="http://schemas.openxmlformats.org/officeDocument/2006/relationships/slide" Target="slide35.xml"/><Relationship Id="rId20" Type="http://schemas.openxmlformats.org/officeDocument/2006/relationships/slide" Target="slide43.xml"/><Relationship Id="rId29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24" Type="http://schemas.openxmlformats.org/officeDocument/2006/relationships/slide" Target="slide53.xml"/><Relationship Id="rId32" Type="http://schemas.openxmlformats.org/officeDocument/2006/relationships/image" Target="../media/image1.emf"/><Relationship Id="rId5" Type="http://schemas.openxmlformats.org/officeDocument/2006/relationships/slide" Target="slide11.xml"/><Relationship Id="rId15" Type="http://schemas.openxmlformats.org/officeDocument/2006/relationships/slide" Target="slide33.xml"/><Relationship Id="rId23" Type="http://schemas.openxmlformats.org/officeDocument/2006/relationships/slide" Target="slide51.xml"/><Relationship Id="rId28" Type="http://schemas.openxmlformats.org/officeDocument/2006/relationships/slide" Target="slide61.xml"/><Relationship Id="rId10" Type="http://schemas.openxmlformats.org/officeDocument/2006/relationships/slide" Target="slide21.xml"/><Relationship Id="rId19" Type="http://schemas.openxmlformats.org/officeDocument/2006/relationships/slide" Target="slide41.xml"/><Relationship Id="rId31" Type="http://schemas.openxmlformats.org/officeDocument/2006/relationships/slide" Target="slide67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31.xml"/><Relationship Id="rId22" Type="http://schemas.openxmlformats.org/officeDocument/2006/relationships/slide" Target="slide49.xml"/><Relationship Id="rId27" Type="http://schemas.openxmlformats.org/officeDocument/2006/relationships/slide" Target="slide59.xml"/><Relationship Id="rId30" Type="http://schemas.openxmlformats.org/officeDocument/2006/relationships/slide" Target="slide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010" y="493988"/>
            <a:ext cx="4556877" cy="5870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062" y="1905506"/>
            <a:ext cx="7684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000" dirty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latin typeface="Alibi" panose="00000400000000000000" pitchFamily="2" charset="0"/>
              </a:rPr>
              <a:t>Numeracy with </a:t>
            </a:r>
            <a:br>
              <a:rPr lang="cy-GB" sz="9000" dirty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latin typeface="Alibi" panose="00000400000000000000" pitchFamily="2" charset="0"/>
              </a:rPr>
            </a:br>
            <a:r>
              <a:rPr lang="cy-GB" sz="9000" dirty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latin typeface="Alibi" panose="00000400000000000000" pitchFamily="2" charset="0"/>
              </a:rPr>
              <a:t>the Romans</a:t>
            </a:r>
          </a:p>
        </p:txBody>
      </p:sp>
    </p:spTree>
    <p:extLst>
      <p:ext uri="{BB962C8B-B14F-4D97-AF65-F5344CB8AC3E}">
        <p14:creationId xmlns:p14="http://schemas.microsoft.com/office/powerpoint/2010/main" val="9355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4468718"/>
                  </p:ext>
                </p:extLst>
              </p:nvPr>
            </p:nvGraphicFramePr>
            <p:xfrm>
              <a:off x="2569777" y="366780"/>
              <a:ext cx="9186267" cy="61056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6 ×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19 + 13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28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6²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 – 10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×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area of a 4 cm by 3 cm rectangle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 cm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 panose="02020603050405020304" pitchFamily="18" charset="0"/>
                            </a:rPr>
                            <a:t>²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3, 2, 7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8, 4, 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12.36 to one decimal place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12.4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4 + 5 × 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20% of 15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9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3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24% as a decimal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0.24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2 minutes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seconds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4 × 0.3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1.2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The perimeter of a 6 cm by 3.5 cm rectangle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 cm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The volume of a 2 cm by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 cm by 4 cm cuboid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 cm³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2.4 ÷ 0.4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147 – 89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58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5.208 to the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nearest unit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 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49 × 6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294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4468718"/>
                  </p:ext>
                </p:extLst>
              </p:nvPr>
            </p:nvGraphicFramePr>
            <p:xfrm>
              <a:off x="2569777" y="366780"/>
              <a:ext cx="9186267" cy="61056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6 ×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19 + 13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28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6²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 – 10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×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area of a 4 cm by 3 cm rectangle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 cm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 panose="02020603050405020304" pitchFamily="18" charset="0"/>
                            </a:rPr>
                            <a:t>²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3, 2, 7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8, 4, 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12.36 to one decimal place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12.4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4 + 5 × 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20% of 15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6667" r="-20019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24% as a decimal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0.24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2 minutes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seconds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4 × 0.3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1.2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The perimeter of a 6 cm by 3.5 cm rectangle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 cm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The volume of a 2 cm by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 cm by 4 cm cuboid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 cm³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2.4 ÷ 0.4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147 – 89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58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5.208 to the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nearest unit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 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49 × 6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294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41108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18256"/>
              </p:ext>
            </p:extLst>
          </p:nvPr>
        </p:nvGraphicFramePr>
        <p:xfrm>
          <a:off x="2569777" y="290429"/>
          <a:ext cx="9186267" cy="6191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1) 582 to the nearest 10 =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2) 28 to the nearest 10 =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3) 389 to the nearest 10 =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4) 283 to the nearest 100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5) 2,829 to the nearest 100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6) 13,532 to the nearest 100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7) 4,327 to the nearest 1,000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8) 14,872 to the nearest 1,000 =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9) 624,239 to the nearest 1,000 =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10) 3.27 to the nearest unit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11) 8.06 to the nearest unit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12) 213.81 to the nearest unit =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13) 7.21 to one decimal place = 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14) 82.35 to one decimal place =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15) 4.98 to one decimal place =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16) 12.372 to two decimal places =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17) 287.027 to two decimal places =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18) 1,245.72502 to two decimal places =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19) 83 to one significant figure =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20) 7,622 to one significant figure = 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21) 0.0023 to one significant figure =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22) 278 to two significant figures =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23) 92,345 to two significant figures = 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24) 0.002352 to two significant figures =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25) Calculate 2 + 7 × 3, giving your answer to one significant figure.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9431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82821"/>
              </p:ext>
            </p:extLst>
          </p:nvPr>
        </p:nvGraphicFramePr>
        <p:xfrm>
          <a:off x="2569777" y="290429"/>
          <a:ext cx="9186267" cy="6191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1) 582 to the nearest 10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580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2) 28 to the nearest 10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30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3) 389 to the nearest 10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390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4) 283 to the nearest 100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300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5) 2,829 to the nearest 100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2,800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6) 13,532 to the nearest 100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13,500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7) 4,327 to the nearest 1,000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4,000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8) 14,872 to the nearest 1,000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15,000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9) 624,239 to the nearest 1,000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624,000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10) 3.27 to the nearest unit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11) 8.06 to the nearest unit </a:t>
                      </a:r>
                      <a:b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8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12) 213.81 to the nearest unit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214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13) 7.21 to one decimal place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7.2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14) 82.35 to one decimal place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82.4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15) 4.98 to one decimal place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5.0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16) 12.372 to two decimal places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23.37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17) 287.027 to two decimal places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287.03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18) 1,245.72502 to two decimal places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1,245.73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19) 83 to one significant figure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80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20) 7,622 to one significant figure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8,000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21) 0.0023 to one significant figure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0.002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22) 278 to two significant figures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280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23) 92,345 to two significant figures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92,000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24) 0.002352 to two significant figures =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0.0024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25) Calculate 2 + 7 × 3, giving your answer to one significant figure. 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Gill Sans MT"/>
                          <a:ea typeface="Calibri"/>
                          <a:cs typeface="Times New Roman"/>
                        </a:rPr>
                        <a:t>20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606176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188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7536688"/>
                  </p:ext>
                </p:extLst>
              </p:nvPr>
            </p:nvGraphicFramePr>
            <p:xfrm>
              <a:off x="2569777" y="366583"/>
              <a:ext cx="9186267" cy="61248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1) 3 × 8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2) Ten minutes after 1:54 p.m. </a:t>
                          </a:r>
                          <a:b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3) 14 + 28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4) 1 litre = ______ ml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5) 15 ÷ 2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6) 0.4 + 0.2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7) £1.23 + £0.17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8) June = _____ days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9) 10% of £200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The area of a 6 cm by 8 cm rectangle is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11) Median of 3, 2, 7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12) 65% as a decimal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13) 9.6 to the nearest unit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14) 5 – 2 + 3 = 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15) 2 × _____ = 52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16) 7²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17) Half of 70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18) 13:42 on the 12 hour </a:t>
                          </a:r>
                          <a:b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clock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5 + 0.2 + 0.14 = 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A cube has ____ faces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3 ÷ 0.25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7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7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Circle the greatest number:</a:t>
                          </a:r>
                          <a:b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       0.23        22%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23.5 to one significant figure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What is the total of the first ten even numbers, beginning with 2?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7536688"/>
                  </p:ext>
                </p:extLst>
              </p:nvPr>
            </p:nvGraphicFramePr>
            <p:xfrm>
              <a:off x="2569777" y="366583"/>
              <a:ext cx="9186267" cy="61248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1) 3 × 8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2) Ten minutes after 1:54 p.m. </a:t>
                          </a:r>
                          <a:b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3) 14 + 28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4) 1 litre = ______ ml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5) 15 ÷ 2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6) 0.4 + 0.2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7) £1.23 + £0.17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8) June = _____ days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9) 10% of £200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The area of a 6 cm by 8 cm rectangle is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11) Median of 3, 2, 7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12) 65% as a decimal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13) 9.6 to the nearest unit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14) 5 – 2 + 3 = 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15) 2 × _____ = 52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16) 7²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17) Half of 70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18) 13:42 on the 12 hour </a:t>
                          </a:r>
                          <a:b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clock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5 + 0.2 + 0.14 = 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A cube has ____ faces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3 ÷ 0.25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668655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48624" r="-200199" b="-84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48624" r="-100598" b="-84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23.5 to one significant figure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What is the total of the first ten even numbers, beginning with 2?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3926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016437"/>
                  </p:ext>
                </p:extLst>
              </p:nvPr>
            </p:nvGraphicFramePr>
            <p:xfrm>
              <a:off x="2569777" y="285608"/>
              <a:ext cx="9186267" cy="62724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Ten minutes after 1:54 p.m.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2:04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14 + 28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litre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15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0.4 + 0.2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£1.23 + £0.17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£1.40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June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days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£200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The area of a 6 cm by 8 cm rectangle is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Median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3, 2,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65%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9.6 to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nearest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unit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5 – 2 + 3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52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7²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Half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13:42 on the 12 hour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clock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1:42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5 + 0.2 + 0.14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cube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faces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3 ÷ 0.25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Circle the greatest number</a:t>
                          </a:r>
                          <a:r>
                            <a:rPr lang="cy-GB" sz="17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br>
                            <a:rPr lang="cy-GB" sz="17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0.23        22%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23.5 to one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significant figure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What is the total of the first ten even numbers, beginning with 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016437"/>
                  </p:ext>
                </p:extLst>
              </p:nvPr>
            </p:nvGraphicFramePr>
            <p:xfrm>
              <a:off x="2569777" y="285608"/>
              <a:ext cx="9186267" cy="62724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Ten minutes after 1:54 p.m.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2:04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14 + 28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litre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15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0.4 + 0.2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£1.23 + £0.17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£1.40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June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days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£200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The area of a 6 cm by 8 cm rectangle is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Median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3, 2,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65%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9.6 to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nearest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unit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5 – 2 + 3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52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7²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Half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13:42 on the 12 hour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clock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1:42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5 + 0.2 + 0.14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cube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faces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3 ÷ 0.25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20690" r="-200199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20690" r="-100598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23.5 to one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significant figure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What is the total of the first ten even numbers, beginning with 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965150" y="5585729"/>
            <a:ext cx="297699" cy="544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7071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783490"/>
                  </p:ext>
                </p:extLst>
              </p:nvPr>
            </p:nvGraphicFramePr>
            <p:xfrm>
              <a:off x="2569777" y="422158"/>
              <a:ext cx="9186267" cy="60048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____ + 15 = 24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9 × 6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70 ÷ 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kg = __________ g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50% of 42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January = _____ days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_____ %</a:t>
                          </a:r>
                          <a:endParaRPr lang="en-GB" sz="17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13 + 14 + 15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£2.50 × 3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6 – –2 = 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11) The mode of 3, 2, 7, 2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12) The mean of 6, 5, 4, 3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13) 98.7 to the nearest unit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700">
                              <a:effectLst/>
                              <a:latin typeface="Gill Sans MT"/>
                              <a:ea typeface="Times New Roman"/>
                              <a:cs typeface="Times New Roman"/>
                            </a:rPr>
                            <a:t> of 70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15) _____ + 5.4 = 10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16) 435 + ______ = 1,000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17) 0.32 as a percentage =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  <a:t>18) The area of a triangle with base 4 cm and height 3 cm is 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7 × 0.8 =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1.2 ÷ 2 = 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17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7 + 3 × 4 =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40% of £20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473,204 to two significant figures =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Carrots cost 12p for 100 g. What is the cost of 500 g of carrots?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783490"/>
                  </p:ext>
                </p:extLst>
              </p:nvPr>
            </p:nvGraphicFramePr>
            <p:xfrm>
              <a:off x="2569777" y="422158"/>
              <a:ext cx="9186267" cy="60048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____ + 15 = 24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9 × 6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70 ÷ 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0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50% of 42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January = _____ days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79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13 + 14 + 15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£2.50 × 3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6 – –2 = 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11) The mode of 3, 2, 7, 2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12) The mean of 6, 5, 4, 3 =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13) 98.7 to the nearest unit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 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98889" r="-100598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15) _____ + 5.4 = 10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16) 435 + ______ = 1,000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17) 0.32 as a percentage =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  <a:t>18) The area of a triangle with base 4 cm and height 3 cm is 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7 × 0.8 =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1.2 ÷ 2 = 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797778" r="-398" b="-2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7 + 3 × 4 =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40% of £20 = </a:t>
                          </a:r>
                          <a:endParaRPr lang="en-GB" sz="17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473,204 to two significant figures =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Carrots cost 12p for 100 g. What is the cost of 500 g of carrots?</a:t>
                          </a:r>
                          <a:endParaRPr lang="en-GB" sz="1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4910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9234172"/>
                  </p:ext>
                </p:extLst>
              </p:nvPr>
            </p:nvGraphicFramePr>
            <p:xfrm>
              <a:off x="2569777" y="233576"/>
              <a:ext cx="9186267" cy="63765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+ 15 = 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70 ÷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2,500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of 42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January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days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+ 14 + 15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£2.50 ×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 – –2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mode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3, 2, 7,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mean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6, 5, 4,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98.7 to the nearest unit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+ 5.4 =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435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0.32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percentage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  <a:t>18) The area of a triangle with base 4 cm and height 3 cm is </a:t>
                          </a:r>
                          <a:b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</a:b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1.2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7 + 3 ×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40% of £20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473,204 to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two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significant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figures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470,000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Carrots cost 12p for 100 g. What is the cost of 500 g of carrots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60p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9234172"/>
                  </p:ext>
                </p:extLst>
              </p:nvPr>
            </p:nvGraphicFramePr>
            <p:xfrm>
              <a:off x="2569777" y="233576"/>
              <a:ext cx="9186267" cy="63765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+ 15 = 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70 ÷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77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of 42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January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days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+ 14 + 15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£2.50 ×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 – –2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mode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3, 2, 7,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mean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6, 5, 4,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98.7 to the nearest unit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77660" r="-100598" b="-53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+ 5.4 =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8662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435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0.32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percentage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  <a:t>18) The area of a triangle with base 4 cm and height 3 cm is </a:t>
                          </a:r>
                          <a:b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</a:b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1.2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70787" r="-398" b="-208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7 + 3 ×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40% of £20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473,204 to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two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significant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figures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470,000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Carrots cost 12p for 100 g. What is the cost of 500 g of carrots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60p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Answers for Session 06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7896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102903"/>
                  </p:ext>
                </p:extLst>
              </p:nvPr>
            </p:nvGraphicFramePr>
            <p:xfrm>
              <a:off x="2569777" y="366780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1) 24 + _____ = 31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2) 7 × 8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3) 30 ÷ 4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4)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/>
                              <a:ea typeface="Times New Roman"/>
                              <a:cs typeface="Times New Roman"/>
                            </a:rPr>
                            <a:t> m</a:t>
                          </a: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 = ______ cm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5) 25% of 24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6) April = _____ days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/>
                              <a:ea typeface="Times New Roman"/>
                              <a:cs typeface="Times New Roman"/>
                            </a:rPr>
                            <a:t> = _____ %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8) 28 – 11 – 7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9) £1.30 × 4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7 + –3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11) The median of 4, 6, 8, 10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12) The range of 6, 4, 2, 8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13) 19.07 to the nearest unit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/>
                              <a:ea typeface="Times New Roman"/>
                              <a:cs typeface="Times New Roman"/>
                            </a:rPr>
                            <a:t> of 60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15) _____ + 2.3 = 10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16) 873 + ______ = 1,000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17) 0.86 as a percentage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18) The area of a triangle with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base 6 cm and height 4 cm =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3 × 0.2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3.6 ÷ 3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The reciprocal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/>
                              <a:ea typeface="Times New Roman"/>
                              <a:cs typeface="Times New Roman"/>
                            </a:rPr>
                            <a:t> is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9 – 6 ÷ 2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60% of £50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21,468 to one significant figure =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30.2 – 2.04 =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102903"/>
                  </p:ext>
                </p:extLst>
              </p:nvPr>
            </p:nvGraphicFramePr>
            <p:xfrm>
              <a:off x="2569777" y="366780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1) 24 + _____ = 31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2) 7 × 8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3) 30 ÷ 4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280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5) 25% of 24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6) April = _____ days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8) 28 – 11 – 7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9) £1.30 × 4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7 + –3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11) The median of 4, 6, 8, 10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12) The range of 6, 4, 2, 8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13) 19.07 to the nearest unit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81915" r="-100598" b="-488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15) _____ + 2.3 = 10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16) 873 + ______ = 1,000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17) 0.86 as a percentage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18) The area of a triangle with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base 6 cm and height 4 cm =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3 × 0.2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3.6 ÷ 3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21348" r="-398" b="-208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9 – 6 ÷ 2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60% of £50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21,468 to one significant figure =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30.2 – 2.04 =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6629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709379"/>
                  </p:ext>
                </p:extLst>
              </p:nvPr>
            </p:nvGraphicFramePr>
            <p:xfrm>
              <a:off x="2569777" y="145463"/>
              <a:ext cx="9186267" cy="65527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24 +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31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7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30 ÷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of 24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April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days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28 – 11 – 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£1.30 ×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£5.20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+ –3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median of 4, 6, 8, 10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range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6, 4, 2,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19.07 to the nearest unit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60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+ 2.3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873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0.86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percentage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86%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18) The area of a triangle with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base 6 cm and height 4 cm =</a:t>
                          </a:r>
                          <a:endParaRPr lang="en-GB" sz="18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3.6 ÷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The reciprocal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/>
                              <a:ea typeface="Times New Roman"/>
                              <a:cs typeface="Times New Roman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 3.5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9 – 6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60% of £50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21,468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to one significant figure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30.2 – 2.04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28.16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709379"/>
                  </p:ext>
                </p:extLst>
              </p:nvPr>
            </p:nvGraphicFramePr>
            <p:xfrm>
              <a:off x="2569777" y="145463"/>
              <a:ext cx="9186267" cy="65527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24 +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31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7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30 ÷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10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of 24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April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days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9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28 – 11 – 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£1.30 ×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£5.20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+ –3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median of 4, 6, 8, 10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range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6, 4, 2,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19.07 to the nearest unit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81915" r="-100598" b="-5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+ 2.3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8662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873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0.86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percentage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86%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18) The area of a triangle with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base 6 cm and height 4 cm =</a:t>
                          </a:r>
                          <a:endParaRPr lang="en-GB" sz="18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69475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3.6 ÷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83333" r="-398" b="-1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9 – 6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60% of £50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21,468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to one significant figure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30.2 – 2.04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28.16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07830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14081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77871"/>
              </p:ext>
            </p:extLst>
          </p:nvPr>
        </p:nvGraphicFramePr>
        <p:xfrm>
          <a:off x="2569777" y="407413"/>
          <a:ext cx="9186267" cy="6024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50% of 30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50% of 140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50% of 19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10% of 60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10% of 170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10% of 85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25% of £40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 25% of £120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9) 25% of £32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10) 20% of 40 = 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11) 30% of 80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 40% of 40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13) 45%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decimal</a:t>
                      </a:r>
                      <a:r>
                        <a:rPr lang="cy-GB" sz="18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 12%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decimal</a:t>
                      </a:r>
                      <a:r>
                        <a:rPr lang="cy-GB" sz="18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 4%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decimal</a:t>
                      </a:r>
                      <a:r>
                        <a:rPr lang="cy-GB" sz="18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16) 99%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fraction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17) 19%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fraction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18) 9%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y-GB" sz="1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fraction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 15% of £50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 5% of £20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21) 1% of £87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22) 3% of $50 =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23) 150% of 400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24) 0.1% of 600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25)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There is a 40% price reduction in a sale. Walking shoes usually cost £35.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What will be the price of the walking shoes in the sale?</a:t>
                      </a:r>
                      <a:endParaRPr lang="cy-GB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5839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819867"/>
              </p:ext>
            </p:extLst>
          </p:nvPr>
        </p:nvGraphicFramePr>
        <p:xfrm>
          <a:off x="435033" y="1792011"/>
          <a:ext cx="11321934" cy="4758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193">
                  <a:extLst>
                    <a:ext uri="{9D8B030D-6E8A-4147-A177-3AD203B41FA5}">
                      <a16:colId xmlns:a16="http://schemas.microsoft.com/office/drawing/2014/main" val="1445537861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3102325703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675259747"/>
                    </a:ext>
                  </a:extLst>
                </a:gridCol>
                <a:gridCol w="377398">
                  <a:extLst>
                    <a:ext uri="{9D8B030D-6E8A-4147-A177-3AD203B41FA5}">
                      <a16:colId xmlns:a16="http://schemas.microsoft.com/office/drawing/2014/main" val="561696065"/>
                    </a:ext>
                  </a:extLst>
                </a:gridCol>
                <a:gridCol w="754797">
                  <a:extLst>
                    <a:ext uri="{9D8B030D-6E8A-4147-A177-3AD203B41FA5}">
                      <a16:colId xmlns:a16="http://schemas.microsoft.com/office/drawing/2014/main" val="1399398455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1237767188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3371809409"/>
                    </a:ext>
                  </a:extLst>
                </a:gridCol>
                <a:gridCol w="754797">
                  <a:extLst>
                    <a:ext uri="{9D8B030D-6E8A-4147-A177-3AD203B41FA5}">
                      <a16:colId xmlns:a16="http://schemas.microsoft.com/office/drawing/2014/main" val="1907445364"/>
                    </a:ext>
                  </a:extLst>
                </a:gridCol>
                <a:gridCol w="377398">
                  <a:extLst>
                    <a:ext uri="{9D8B030D-6E8A-4147-A177-3AD203B41FA5}">
                      <a16:colId xmlns:a16="http://schemas.microsoft.com/office/drawing/2014/main" val="2587409958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4244342057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2104695600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516777945"/>
                    </a:ext>
                  </a:extLst>
                </a:gridCol>
              </a:tblGrid>
              <a:tr h="528713">
                <a:tc gridSpan="12">
                  <a:txBody>
                    <a:bodyPr/>
                    <a:lstStyle/>
                    <a:p>
                      <a:pPr algn="ctr"/>
                      <a:r>
                        <a:rPr lang="cy-GB" sz="2000" b="1" dirty="0" err="1">
                          <a:latin typeface="Gill Sans MT" panose="020B0502020104020203" pitchFamily="34" charset="0"/>
                        </a:rPr>
                        <a:t>Roman</a:t>
                      </a:r>
                      <a:r>
                        <a:rPr lang="cy-GB" sz="2000" b="1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cy-GB" sz="2000" b="1" dirty="0" err="1">
                          <a:latin typeface="Gill Sans MT" panose="020B0502020104020203" pitchFamily="34" charset="0"/>
                        </a:rPr>
                        <a:t>Numerals</a:t>
                      </a:r>
                      <a:endParaRPr lang="cy-GB" sz="20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94949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5801330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05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09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711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8538406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79704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56820377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384722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9807373"/>
                  </a:ext>
                </a:extLst>
              </a:tr>
              <a:tr h="528713">
                <a:tc gridSpan="4">
                  <a:txBody>
                    <a:bodyPr/>
                    <a:lstStyle/>
                    <a:p>
                      <a:pPr algn="ctr"/>
                      <a:r>
                        <a:rPr lang="cy-GB" sz="2000" b="1" dirty="0" err="1">
                          <a:latin typeface="Gill Sans MT" panose="020B0502020104020203" pitchFamily="34" charset="0"/>
                        </a:rPr>
                        <a:t>History</a:t>
                      </a:r>
                      <a:r>
                        <a:rPr lang="cy-GB" sz="2000" b="1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cy-GB" sz="2000" b="1" dirty="0" err="1">
                          <a:latin typeface="Gill Sans MT" panose="020B0502020104020203" pitchFamily="34" charset="0"/>
                        </a:rPr>
                        <a:t>Revision</a:t>
                      </a:r>
                      <a:r>
                        <a:rPr lang="cy-GB" sz="2000" b="1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cy-GB" sz="2000" b="1" dirty="0">
                          <a:latin typeface="Gill Sans MT" panose="020B0502020104020203" pitchFamily="34" charset="0"/>
                        </a:rPr>
                        <a:t>01–10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y-GB" sz="2000" b="1" dirty="0" err="1">
                          <a:latin typeface="Gill Sans MT" panose="020B0502020104020203" pitchFamily="34" charset="0"/>
                        </a:rPr>
                        <a:t>History</a:t>
                      </a:r>
                      <a:r>
                        <a:rPr lang="cy-GB" sz="2000" b="1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cy-GB" sz="2000" b="1" dirty="0" err="1">
                          <a:latin typeface="Gill Sans MT" panose="020B0502020104020203" pitchFamily="34" charset="0"/>
                        </a:rPr>
                        <a:t>Revision</a:t>
                      </a:r>
                      <a:r>
                        <a:rPr lang="cy-GB" sz="2000" b="1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cy-GB" sz="2000" b="1" dirty="0">
                          <a:latin typeface="Gill Sans MT" panose="020B0502020104020203" pitchFamily="34" charset="0"/>
                        </a:rPr>
                        <a:t>11–20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y-GB" sz="2000" b="1" dirty="0" err="1">
                          <a:latin typeface="Gill Sans MT" panose="020B0502020104020203" pitchFamily="34" charset="0"/>
                        </a:rPr>
                        <a:t>History</a:t>
                      </a:r>
                      <a:r>
                        <a:rPr lang="cy-GB" sz="2000" b="1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cy-GB" sz="2000" b="1" dirty="0" err="1">
                          <a:latin typeface="Gill Sans MT" panose="020B0502020104020203" pitchFamily="34" charset="0"/>
                        </a:rPr>
                        <a:t>Revision</a:t>
                      </a:r>
                      <a:r>
                        <a:rPr lang="cy-GB" sz="2000" b="1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cy-GB" sz="2000" b="1" dirty="0">
                          <a:latin typeface="Gill Sans MT" panose="020B0502020104020203" pitchFamily="34" charset="0"/>
                        </a:rPr>
                        <a:t>21–30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83961"/>
                  </a:ext>
                </a:extLst>
              </a:tr>
            </a:tbl>
          </a:graphicData>
        </a:graphic>
      </p:graphicFrame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35033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566888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2698743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830598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962453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6094308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7226163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8358018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9489873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11" action="ppaction://hlinksldjump"/>
          </p:cNvPr>
          <p:cNvSpPr/>
          <p:nvPr/>
        </p:nvSpPr>
        <p:spPr>
          <a:xfrm>
            <a:off x="10621725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12" action="ppaction://hlinksldjump"/>
          </p:cNvPr>
          <p:cNvSpPr/>
          <p:nvPr/>
        </p:nvSpPr>
        <p:spPr>
          <a:xfrm>
            <a:off x="422625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13" action="ppaction://hlinksldjump"/>
          </p:cNvPr>
          <p:cNvSpPr/>
          <p:nvPr/>
        </p:nvSpPr>
        <p:spPr>
          <a:xfrm>
            <a:off x="1554480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14" action="ppaction://hlinksldjump"/>
          </p:cNvPr>
          <p:cNvSpPr/>
          <p:nvPr/>
        </p:nvSpPr>
        <p:spPr>
          <a:xfrm>
            <a:off x="2686335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15" action="ppaction://hlinksldjump"/>
          </p:cNvPr>
          <p:cNvSpPr/>
          <p:nvPr/>
        </p:nvSpPr>
        <p:spPr>
          <a:xfrm>
            <a:off x="3818190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16" action="ppaction://hlinksldjump"/>
          </p:cNvPr>
          <p:cNvSpPr/>
          <p:nvPr/>
        </p:nvSpPr>
        <p:spPr>
          <a:xfrm>
            <a:off x="4950045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7" action="ppaction://hlinksldjump"/>
          </p:cNvPr>
          <p:cNvSpPr/>
          <p:nvPr/>
        </p:nvSpPr>
        <p:spPr>
          <a:xfrm>
            <a:off x="6081900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18" action="ppaction://hlinksldjump"/>
          </p:cNvPr>
          <p:cNvSpPr/>
          <p:nvPr/>
        </p:nvSpPr>
        <p:spPr>
          <a:xfrm>
            <a:off x="7213755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9" action="ppaction://hlinksldjump"/>
          </p:cNvPr>
          <p:cNvSpPr/>
          <p:nvPr/>
        </p:nvSpPr>
        <p:spPr>
          <a:xfrm>
            <a:off x="8345610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20" action="ppaction://hlinksldjump"/>
          </p:cNvPr>
          <p:cNvSpPr/>
          <p:nvPr/>
        </p:nvSpPr>
        <p:spPr>
          <a:xfrm>
            <a:off x="9477465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21" action="ppaction://hlinksldjump"/>
          </p:cNvPr>
          <p:cNvSpPr/>
          <p:nvPr/>
        </p:nvSpPr>
        <p:spPr>
          <a:xfrm>
            <a:off x="10609317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22" action="ppaction://hlinksldjump"/>
          </p:cNvPr>
          <p:cNvSpPr/>
          <p:nvPr/>
        </p:nvSpPr>
        <p:spPr>
          <a:xfrm>
            <a:off x="446793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23" action="ppaction://hlinksldjump"/>
          </p:cNvPr>
          <p:cNvSpPr/>
          <p:nvPr/>
        </p:nvSpPr>
        <p:spPr>
          <a:xfrm>
            <a:off x="1578648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24" action="ppaction://hlinksldjump"/>
          </p:cNvPr>
          <p:cNvSpPr/>
          <p:nvPr/>
        </p:nvSpPr>
        <p:spPr>
          <a:xfrm>
            <a:off x="2710503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25" action="ppaction://hlinksldjump"/>
          </p:cNvPr>
          <p:cNvSpPr/>
          <p:nvPr/>
        </p:nvSpPr>
        <p:spPr>
          <a:xfrm>
            <a:off x="3842358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26" action="ppaction://hlinksldjump"/>
          </p:cNvPr>
          <p:cNvSpPr/>
          <p:nvPr/>
        </p:nvSpPr>
        <p:spPr>
          <a:xfrm>
            <a:off x="4974213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rId27" action="ppaction://hlinksldjump"/>
          </p:cNvPr>
          <p:cNvSpPr/>
          <p:nvPr/>
        </p:nvSpPr>
        <p:spPr>
          <a:xfrm>
            <a:off x="6106068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hlinkClick r:id="rId28" action="ppaction://hlinksldjump"/>
          </p:cNvPr>
          <p:cNvSpPr/>
          <p:nvPr/>
        </p:nvSpPr>
        <p:spPr>
          <a:xfrm>
            <a:off x="7237923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rId29" action="ppaction://hlinksldjump"/>
          </p:cNvPr>
          <p:cNvSpPr/>
          <p:nvPr/>
        </p:nvSpPr>
        <p:spPr>
          <a:xfrm>
            <a:off x="8369778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hlinkClick r:id="rId30" action="ppaction://hlinksldjump"/>
          </p:cNvPr>
          <p:cNvSpPr/>
          <p:nvPr/>
        </p:nvSpPr>
        <p:spPr>
          <a:xfrm>
            <a:off x="9501633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31" action="ppaction://hlinksldjump"/>
          </p:cNvPr>
          <p:cNvSpPr/>
          <p:nvPr/>
        </p:nvSpPr>
        <p:spPr>
          <a:xfrm>
            <a:off x="10633485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656220" y="310082"/>
            <a:ext cx="1025639" cy="13211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flipH="1">
            <a:off x="422625" y="310082"/>
            <a:ext cx="1025639" cy="1321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9530" y="462847"/>
            <a:ext cx="8732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en-GB" sz="6000"/>
          </a:p>
        </p:txBody>
      </p:sp>
    </p:spTree>
    <p:extLst>
      <p:ext uri="{BB962C8B-B14F-4D97-AF65-F5344CB8AC3E}">
        <p14:creationId xmlns:p14="http://schemas.microsoft.com/office/powerpoint/2010/main" val="3151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938982"/>
                  </p:ext>
                </p:extLst>
              </p:nvPr>
            </p:nvGraphicFramePr>
            <p:xfrm>
              <a:off x="2569777" y="407413"/>
              <a:ext cx="9186267" cy="60288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50% of 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50% of 140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50% of 19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10% of 60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10% of 170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10% of 85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25% of £40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25% of £120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of £32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20% of 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30% of 80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40% of 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45%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4%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99%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fraction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99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19%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fraction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9%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fraction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15% of £50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5% of £20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1% of £87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£0.87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3% of $50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$1.50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150% of 400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0.1% of 600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  <a:t>There is a 40% price reduction in a sale. Walking shoes usually cost £35.</a:t>
                          </a:r>
                          <a:b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  <a:t>What will be the price of the walking shoes in the sale?</a:t>
                          </a:r>
                          <a:r>
                            <a:rPr lang="cy-GB" sz="1800" kern="1200" baseline="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£35 – £14 = £21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938982"/>
                  </p:ext>
                </p:extLst>
              </p:nvPr>
            </p:nvGraphicFramePr>
            <p:xfrm>
              <a:off x="2569777" y="407413"/>
              <a:ext cx="9186267" cy="60288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50% of 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50% of 140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50% of 19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10% of 60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10% of 170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10% of 85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25% of £40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25% of £120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of £32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20% of 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30% of 80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40% of 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45%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4%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5618" r="-200199" b="-4325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05618" r="-100598" b="-4325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05618" r="-398" b="-4325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15% of £50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5% of £20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1% of £87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£0.87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3% of $50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$1.50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150% of 400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0.1% of 600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  <a:t>There is a 40% price reduction in a sale. Walking shoes usually cost £35.</a:t>
                          </a:r>
                          <a:b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+mn-ea"/>
                              <a:cs typeface="+mn-cs"/>
                            </a:rPr>
                            <a:t>What will be the price of the walking shoes in the sale?</a:t>
                          </a:r>
                          <a:r>
                            <a:rPr lang="cy-GB" sz="1800" kern="1200" baseline="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£35 – £14 = £21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07830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41252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639030"/>
                  </p:ext>
                </p:extLst>
              </p:nvPr>
            </p:nvGraphicFramePr>
            <p:xfrm>
              <a:off x="2569777" y="309395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1) 4 × 8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2) 4 – 8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3) 4 ÷ 8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4) 1 stone = ______ pounds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5) 1²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6) 86 to the nearest 10 = 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7) Half of 46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8) Quarter of an hour after 11:50 pm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9) 10% of £140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An octagon has ___ sides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11) Circle the largest fraction: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/>
                              <a:ea typeface="Times New Roman"/>
                              <a:cs typeface="Times New Roman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/>
                              <a:ea typeface="Times New Roman"/>
                              <a:cs typeface="Times New Roman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12) Seven less than 20 = 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13) 9.5 to the nearest unit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14) 18 ÷ (12 – 3)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15) 73 + ______ = 100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64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>
                              <a:effectLst/>
                              <a:latin typeface="Gill Sans MT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17) 3% as a decimal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18) 5 minutes = ___ seconds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3 × 0.7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The perimeter of a 1 cm by 2 cm rectangle is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The cost of 5 pencils which cost 32p each is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0.9 ÷ 0.3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Add 2.4 to 29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0.1 × 0.1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What percentage of 240 is 24?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639030"/>
                  </p:ext>
                </p:extLst>
              </p:nvPr>
            </p:nvGraphicFramePr>
            <p:xfrm>
              <a:off x="2569777" y="309395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1) 4 × 8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2) 4 – 8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3) 4 ÷ 8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4) 1 stone = ______ pounds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5) 1²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6) 86 to the nearest 10 = 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7) Half of 46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8) Quarter of an hour after 11:50 pm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9) 10% of £140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14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An octagon has ___ sides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311111" r="-100598" b="-464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12) Seven less than 20 = 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13) 9.5 to the nearest unit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14) 18 ÷ (12 – 3)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15) 73 + ______ = 100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41573" r="-200199" b="-4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17) 3% as a decimal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18) 5 minutes = ___ seconds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3 × 0.7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The perimeter of a 1 cm by 2 cm rectangle is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The cost of 5 pencils which cost 32p each is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0.9 ÷ 0.3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Add 2.4 to 29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0.1 × 0.1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What percentage of 240 is 24?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317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2093449"/>
                  </p:ext>
                </p:extLst>
              </p:nvPr>
            </p:nvGraphicFramePr>
            <p:xfrm>
              <a:off x="2569777" y="309395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 ÷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 </a:t>
                          </a:r>
                          <a:r>
                            <a:rPr lang="cy-GB" sz="180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or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stone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pounds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1²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86 to the nearest 10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Half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46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Quarter of an hour after 11:50 pm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00:05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£140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An octagon has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 sides</a:t>
                          </a:r>
                          <a:endParaRPr lang="en-GB" sz="18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Circle the largest fraction: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Seven less than 20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9.5 to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the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nearest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unit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18 ÷ (12 – 3)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73 +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64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minutes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seconds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The perimeter of a 1 cm by 2 cm rectangle is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The cost of 5 pencils which cost 32p each is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£1.60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0.9 ÷ 0.3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Add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2.4 to 29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0.1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What percentage of 240 is 24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2093449"/>
                  </p:ext>
                </p:extLst>
              </p:nvPr>
            </p:nvGraphicFramePr>
            <p:xfrm>
              <a:off x="2569777" y="309395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111" r="-398" b="-103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stone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pounds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1²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86 to the nearest 10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Half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46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Quarter of an hour after 11:50 pm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00:05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£140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14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An octagon has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 sides</a:t>
                          </a:r>
                          <a:endParaRPr lang="en-GB" sz="18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311111" r="-100598" b="-464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Seven less than 20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9.5 to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the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nearest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unit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18 ÷ (12 – 3)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73 +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41573" r="-200199" b="-4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minutes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seconds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The perimeter of a 1 cm by 2 cm rectangle is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The cost of 5 pencils which cost 32p each is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£1.60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0.9 ÷ 0.3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Add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2.4 to 29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0.1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What percentage of 240 is 24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4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0755" y="2836928"/>
            <a:ext cx="310579" cy="46315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8435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0611772"/>
                  </p:ext>
                </p:extLst>
              </p:nvPr>
            </p:nvGraphicFramePr>
            <p:xfrm>
              <a:off x="2569777" y="331805"/>
              <a:ext cx="9186267" cy="6164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1) 3 × 11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2) 24 + 27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3) 54 ÷ 6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/>
                              <a:ea typeface="Times New Roman"/>
                              <a:cs typeface="Times New Roman"/>
                            </a:rPr>
                            <a:t> minute = _____ seconds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5) 5 × –3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6) 3,450 to the nearest 1,000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7) 5:30 pm on the 24 hour clock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8) 76° is an ________ angle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9) 50% of 40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0.5 + 0.7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11) Add 2.4 to 9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12) The median of 7, 2, 5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13) 76.906 to one decimal place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14) 16 × (3 + 7)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15) 20% of £15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/>
                              <a:ea typeface="Times New Roman"/>
                              <a:cs typeface="Times New Roman"/>
                            </a:rPr>
                            <a:t> km = ______ m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 as a decimal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18) 8 squared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4 hours before 1:34 am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6 × 0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0.5 × 9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2.1 ÷ 0.7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264 – 178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43.5 to one significant figure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Romulus and Remus share money according to the ratio 3:2. Romulus receives £24.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How much money does Remus receive?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0611772"/>
                  </p:ext>
                </p:extLst>
              </p:nvPr>
            </p:nvGraphicFramePr>
            <p:xfrm>
              <a:off x="2569777" y="331805"/>
              <a:ext cx="9186267" cy="6164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1) 3 × 11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2) 24 + 27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3) 54 ÷ 6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6809" r="-200199" b="-9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5) 5 × –3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6) 3,450 to the nearest 1,000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7) 5:30 pm on the 24 hour clock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8) 76° is an ________ angle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9) 50% of 40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10) 0.5 + 0.7 = 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11) Add 2.4 to 9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12) The median of 7, 2, 5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13) 76.906 to one decimal place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14) 16 × (3 + 7)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15) 20% of £15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20225" r="-200199" b="-442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20225" r="-100598" b="-442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18) 8 squared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4 hours before 1:34 am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6 × 0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0.5 × 9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2.1 ÷ 0.7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264 – 178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43.5 to one significant figure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Romulus and Remus share money according to the ratio 3:2. Romulus receives £24.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How much money does Remus receive?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41746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1182"/>
                  </p:ext>
                </p:extLst>
              </p:nvPr>
            </p:nvGraphicFramePr>
            <p:xfrm>
              <a:off x="2569777" y="346834"/>
              <a:ext cx="9186267" cy="6164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11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24 + 27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54 ÷ 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minute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seconds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 × –3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–15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3,450 to the nearest 1,000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5:30 pm on the 24 hour clock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17:30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76° is an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acute </a:t>
                          </a:r>
                          <a:r>
                            <a:rPr lang="en-GB" sz="1800" noProof="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angle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of 40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Add 2.4 to 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11.4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median of 7, 2, 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76.906 to one decimal place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76.9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16 × (3 + 7)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of £15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as a decimal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8 squared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4 hours before 1:34 am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9:34 p.m.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0.5 × 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2.1 ÷ 0.7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264 – 178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43.5 to one significant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figure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Romulus and Remus share money according to the ratio 3:2. Romulus receives £24. </a:t>
                          </a:r>
                          <a:br>
                            <a:rPr lang="en-GB" sz="1800" noProof="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How much money does Remus receive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1182"/>
                  </p:ext>
                </p:extLst>
              </p:nvPr>
            </p:nvGraphicFramePr>
            <p:xfrm>
              <a:off x="2569777" y="346834"/>
              <a:ext cx="9186267" cy="6164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11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24 + 27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54 ÷ 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6809" r="-200199" b="-9053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 × –3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–15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3,450 to the nearest 1,000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5:30 pm on the 24 hour clock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17:30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76° is an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acute </a:t>
                          </a:r>
                          <a:r>
                            <a:rPr lang="en-GB" sz="1800" noProof="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angle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of 40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Add 2.4 to 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11.4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median of 7, 2, 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76.906 to one decimal place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76.9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16 × (3 + 7)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of £15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3333" r="-200199" b="-4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13333" r="-100598" b="-4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8 squared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4 hours before 1:34 am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9:34 p.m.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0.5 × 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2.1 ÷ 0.7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264 – 178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43.5 to one significant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figure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Romulus and Remus share money according to the ratio 3:2. Romulus receives £24. </a:t>
                          </a:r>
                          <a:br>
                            <a:rPr lang="en-GB" sz="1800" noProof="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How much money does Remus receive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4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7775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600344" y="3136613"/>
            <a:ext cx="4544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latin typeface="Gill Sans MT" panose="020B0502020104020203" pitchFamily="34" charset="0"/>
              </a:rPr>
              <a:t>History Revision 01–10</a:t>
            </a:r>
            <a:endParaRPr lang="en-GB" sz="2400" b="1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252169"/>
            <a:ext cx="9583980" cy="635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How many people lived in the Roman Empire when it was at its peak?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When was Rome established by the twin Brothers Romulus and Remus?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Who was the last king of the empire?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Who was Rome’s most powerful general in 49 B.C.?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Who was the Empire’s first Emperor?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Which animals did Claudius bring to Britain?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How many Celtic tribes were living in Wales before the Romans arrived?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When was </a:t>
            </a:r>
            <a:r>
              <a:rPr lang="en-US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Caratacus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defeated in battle?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8775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1429895" y="3136613"/>
            <a:ext cx="6203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History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Revision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01–10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242487"/>
            <a:ext cx="9583980" cy="637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people lived in the Roman Empire when it was at its peak?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</a:t>
            </a:r>
            <a:r>
              <a:rPr lang="cy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was Rome established by the twin Brothers Romulus and Remus?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753 B.C.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the last king of the empire?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Tarquinius</a:t>
            </a: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Superbus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Rome’s most powerful general in 49 B.C.?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Julius</a:t>
            </a: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Caesar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the Empire’s first Emperor?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Octavianus</a:t>
            </a: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Augustus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animals did Claudius bring to Britain?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 </a:t>
            </a:r>
            <a:r>
              <a:rPr lang="cy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Elephants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Celtic tribes were living in Wales before the Romans arrived? 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was </a:t>
            </a:r>
            <a:r>
              <a:rPr lang="en-US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Caratacus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defeated in battle?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 A.D.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427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8660450"/>
                  </p:ext>
                </p:extLst>
              </p:nvPr>
            </p:nvGraphicFramePr>
            <p:xfrm>
              <a:off x="2569777" y="302081"/>
              <a:ext cx="9186267" cy="61688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1) 5 × 7 =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2) 45 – 16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3) 42 ÷ 7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4) Circle the correct answer: 26 is an even / odd number.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5) 4.5 + 2.5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6) 271 to the nearest 100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7) 22:31 on the 12 hour clock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8) 25 – 0.2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9) 10% of £1.30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mode of 2, 3, 4, 2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median of 2, 3, 4, 2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2, 3, 4, 2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0.26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3 – 2 + 1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90% of £1,000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litre = ______ ml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as a percentage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2 cubed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0.3 × 0.1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A cuboid has _______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vertices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2.3 – 1.05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of £45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4,527 to one significant figure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74.2% as a decimal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’ salary is £14 per hour. One day,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works a 7 hour shift.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is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’ salary for that day?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8660450"/>
                  </p:ext>
                </p:extLst>
              </p:nvPr>
            </p:nvGraphicFramePr>
            <p:xfrm>
              <a:off x="2569777" y="302081"/>
              <a:ext cx="9186267" cy="61688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1) 5 × 7 =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2) 45 – 16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3) 42 ÷ 7 =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4) Circle the correct answer: 26 is an even / odd number.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5) 4.5 + 2.5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6) 271 to the nearest 100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7) 22:31 on the 12 hour clock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8) 25 – 0.2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9) 10% of £1.30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mode of 2, 3, 4, 2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median of 2, 3, 4, 2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2, 3, 4, 2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0.26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3 – 2 + 1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90% of £1,000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23596" r="-200199" b="-4415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23596" r="-100598" b="-4415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2 cubed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0.3 × 0.1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A cuboid has _______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vertices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2.3 – 1.05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79787" r="-200199" b="-1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4,527 to one significant figure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74.2% as a decimal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6819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’ salary is £14 per hour. One day,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works a 7 hour shift.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is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’ salary for that day?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5903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2204869"/>
                  </p:ext>
                </p:extLst>
              </p:nvPr>
            </p:nvGraphicFramePr>
            <p:xfrm>
              <a:off x="2569777" y="297572"/>
              <a:ext cx="9186267" cy="61914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45 – 16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42 ÷ 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Circle the correct answer: 26 is an even / odd number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4.5 + 2.5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271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to the nearest 100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22:31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on the 12 hour clock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10:31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25 –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£1.30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£0.13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mode of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2, 3, 4, 2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median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2, 3, 4, 2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range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2, 3, 4, 2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0.26 to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place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3 – 2 + 1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90% of £1,000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£900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litre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as a percentage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cubed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0.3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cuboid has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vertices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2.3 – 1.05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£45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£9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4,527 to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significant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figure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74.2%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0.742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’ salary is £14 per hour. One day,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works a 7 hour shift.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is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’ salary for that day?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× 7 = £98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2204869"/>
                  </p:ext>
                </p:extLst>
              </p:nvPr>
            </p:nvGraphicFramePr>
            <p:xfrm>
              <a:off x="2569777" y="297572"/>
              <a:ext cx="9186267" cy="62628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45 – 16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42 ÷ 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Circle the correct answer: 26 is an even / odd number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4.5 + 2.5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271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to the nearest 100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22:31 </a:t>
                          </a: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on the 12 hour clock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10:31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25 –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£1.30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£0.13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mode of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2, 3, 4, 2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median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2, 3, 4, 2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range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2, 3, 4, 2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0.26 to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place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3 – 2 + 1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90% of £1,000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£900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33708" r="-200199" b="-449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33708" r="-100598" b="-449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cubed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0.3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cuboid has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vertices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2.3 – 1.05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64948" r="-200199" b="-120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4,527 to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significant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figure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74.2%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0.742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’ salary is £14 per hour. One day,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works a 7 hour shift.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is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Caratacus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’ salary for that day?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× 7 = £98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4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51156" y="1113727"/>
            <a:ext cx="553489" cy="382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9950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467563"/>
                  </p:ext>
                </p:extLst>
              </p:nvPr>
            </p:nvGraphicFramePr>
            <p:xfrm>
              <a:off x="2569777" y="325003"/>
              <a:ext cx="9186267" cy="61704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of 30 =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of 12 =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of £15 =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minutes = ____ seconds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kg = ______ g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litres = _______ ml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in its simplest form.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in its simplest form.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in its simplest form.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8×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2÷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×20=</m:t>
                              </m:r>
                            </m:oMath>
                          </a14:m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cm = ______ mm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48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as a decimal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as a percentage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What is half of a half?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What is 12.5% </a:t>
                          </a:r>
                          <a:b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fraction?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What is 0.4 as a fraction, in its simplest form?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What is 0.1% </a:t>
                          </a:r>
                          <a:b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fraction?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Remus thinks of a number.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of his number is 3. What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of his number?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467563"/>
                  </p:ext>
                </p:extLst>
              </p:nvPr>
            </p:nvGraphicFramePr>
            <p:xfrm>
              <a:off x="2569777" y="325003"/>
              <a:ext cx="9186267" cy="62079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111" r="-200199" b="-10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111" r="-100598" b="-10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111" r="-398" b="-103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46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02247" r="-100598" b="-946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02247" r="-398" b="-9460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71043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53846" r="-200199" b="-6196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53846" r="-100598" b="-6196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53846" r="-398" b="-619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428889" r="-200199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28889" r="-100598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428889" r="-398" b="-6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534831" r="-200199" b="-513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34831" r="-100598" b="-513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534831" r="-398" b="-513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27778" r="-200199" b="-4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27778" r="-100598" b="-4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27778" r="-398" b="-40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What is half of a half?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837079" r="-100598" b="-2112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37079" r="-398" b="-2112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What is 12.5% </a:t>
                          </a:r>
                          <a:b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fraction?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What is 0.4 as a fraction, in its simplest form?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What is 0.1% </a:t>
                          </a:r>
                          <a:b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fraction?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6" t="-1033333" r="-133" b="-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3271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108221" y="3136613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Roman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Numerals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90581"/>
              </p:ext>
            </p:extLst>
          </p:nvPr>
        </p:nvGraphicFramePr>
        <p:xfrm>
          <a:off x="2459736" y="242053"/>
          <a:ext cx="9473186" cy="62943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6775">
                  <a:extLst>
                    <a:ext uri="{9D8B030D-6E8A-4147-A177-3AD203B41FA5}">
                      <a16:colId xmlns:a16="http://schemas.microsoft.com/office/drawing/2014/main" val="3185037396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688819159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140339307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076112775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978523350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998933744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3260911586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1571236811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1817891247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3727609393"/>
                    </a:ext>
                  </a:extLst>
                </a:gridCol>
              </a:tblGrid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33133715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327220878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2187094789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418847827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864764314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737589901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692058750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707425603"/>
                  </a:ext>
                </a:extLst>
              </a:tr>
              <a:tr h="650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604979401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64304047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6646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3626520"/>
                  </p:ext>
                </p:extLst>
              </p:nvPr>
            </p:nvGraphicFramePr>
            <p:xfrm>
              <a:off x="2569777" y="39215"/>
              <a:ext cx="9186267" cy="67652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12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£15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£3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minutes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seconds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3,750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litres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5,300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Write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simplest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Write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simplest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Write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simplest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8×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2÷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×20=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48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baseline="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percentage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is half of a half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 </a:t>
                          </a:r>
                          <a:r>
                            <a:rPr lang="cy-GB" sz="180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quarter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or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What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is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12.5%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 a fraction?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What is 0.4 as a fraction, in its simplest form?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What is 0.1%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fraction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Remus thinks of a number.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of his number is 3. What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of his number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</a:t>
                          </a:r>
                          <a:r>
                            <a:rPr lang="cy-GB" sz="1800" baseline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baseline="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</a:t>
                          </a:r>
                          <a:r>
                            <a:rPr lang="cy-GB" sz="1800" baseline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30.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the </a:t>
                          </a:r>
                          <a:r>
                            <a:rPr lang="cy-GB" sz="180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6.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3626520"/>
                  </p:ext>
                </p:extLst>
              </p:nvPr>
            </p:nvGraphicFramePr>
            <p:xfrm>
              <a:off x="2569777" y="39215"/>
              <a:ext cx="9186267" cy="67795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111" r="-200199" b="-115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111" r="-100598" b="-115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111" r="-398" b="-115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1071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02247" r="-100598" b="-1071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02247" r="-398" b="-10719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832041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31387" r="-200199" b="-596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31387" r="-100598" b="-596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31387" r="-398" b="-5963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451111" r="-200199" b="-7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51111" r="-100598" b="-7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451111" r="-398" b="-7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557303" r="-200199" b="-616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57303" r="-100598" b="-616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557303" r="-398" b="-616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50000" r="-200199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50000" r="-100598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50000" r="-398" b="-5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59483" r="-200199" b="-218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59483" r="-100598" b="-218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59483" r="-398" b="-218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1043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59483" r="-200199" b="-118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59483" r="-100598" b="-118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759483" r="-398" b="-118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709803">
                    <a:tc gridSpan="3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6" t="-852137" r="-133" b="-170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4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8551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100860"/>
                  </p:ext>
                </p:extLst>
              </p:nvPr>
            </p:nvGraphicFramePr>
            <p:xfrm>
              <a:off x="2569777" y="304506"/>
              <a:ext cx="9186267" cy="62113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4 × 10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4 – 10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10 ÷ 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25% of £20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Subtract 0.09 from 0.1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5 × _____ = 60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2:15 am on the 24 hour clock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 foot = ___ inches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23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2.43 + 0.7 = 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4 and 10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4 and 10 is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0.302 to two decimal places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(2 + 3) × (8 – 5)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1% of £245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m = ______ cm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26% as a decimal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4³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The reciprocal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is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14 × 11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90 × _____ = 9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There are ___ thirds in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888,888 to three significant figures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The volume of a 3 cm by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by 2 cm cuboid is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There are about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2.27 litres in 4 pints. How many litres are there in 6 pints?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100860"/>
                  </p:ext>
                </p:extLst>
              </p:nvPr>
            </p:nvGraphicFramePr>
            <p:xfrm>
              <a:off x="2569777" y="304506"/>
              <a:ext cx="9186267" cy="62113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4 × 10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4 – 10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10 ÷ 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25% of £20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Subtract 0.09 from 0.1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5 × _____ = 60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2:15 am on the 24 hour clock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 foot = ___ inches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23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2.43 + 0.7 = 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4 and 10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4 and 10 is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0.302 to two decimal places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(2 + 3) × (8 – 5)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1% of £245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6667" r="-200199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26% as a decimal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4³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05556" r="-200199" b="-2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14 × 11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90 × _____ = 9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1005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02586" r="-200199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888,888 to three significant figures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The volume of a 3 cm by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by 2 cm cuboid is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There are about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2.27 litres in 4 pints. How many litres are there in 6 pints?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0336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255164"/>
                  </p:ext>
                </p:extLst>
              </p:nvPr>
            </p:nvGraphicFramePr>
            <p:xfrm>
              <a:off x="2569777" y="283818"/>
              <a:ext cx="9186267" cy="6247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10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 ÷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of £20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Subtract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0.09 from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2:15 am on the 24 hour clock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02:15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foot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inches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2.43 + 0.7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3.13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mean of 4 and 10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range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 and 10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0.302 to two decimal places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(2 + 3) × (8 – 5)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of £245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£2.45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26% as a decimal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4³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The reciprocal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14 × 11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90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9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There are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thirds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in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888,888 to three significant figures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889,000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The volume of a 3 cm by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 cm by 2 cm cuboid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cm³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There are about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2.27 litres in 4 pints. How many litres are there in 6 pints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3.405 litres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255164"/>
                  </p:ext>
                </p:extLst>
              </p:nvPr>
            </p:nvGraphicFramePr>
            <p:xfrm>
              <a:off x="2569777" y="283818"/>
              <a:ext cx="9186267" cy="6247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10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 ÷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of £20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Subtract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0.09 from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2:15 am on the 24 hour clock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02:15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foot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inches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2.43 + 0.7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3.13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mean of 4 and 10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range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 and 10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0.302 to two decimal places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(2 + 3) × (8 – 5)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of £245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£2.45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3333" r="-200199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26% as a decimal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4³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12222" r="-200199" b="-2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14 × 11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90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9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1005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07759" r="-200199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888,888 to three significant figures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889,000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The volume of a 3 cm by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 cm by 2 cm cuboid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cm³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There are about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2.27 litres in 4 pints. How many litres are there in 6 pints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3.405 litres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9391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604807"/>
                  </p:ext>
                </p:extLst>
              </p:nvPr>
            </p:nvGraphicFramePr>
            <p:xfrm>
              <a:off x="2569777" y="166623"/>
              <a:ext cx="9186267" cy="64307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Write out all the factors of 12: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6 × 8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72 ÷ 8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£120 – £49.99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Half of 300,000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0.15 + ______ = 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13.45 to one decimal place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142° is an _______ angle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25% of 16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1.6 + 3.8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Add 13.4 to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–2, 1, 6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4 × 3 + 7 × 3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6 ÷ 0.5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1 ÷ 0.2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4,300 g = __________ kg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______ %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</a:t>
                          </a: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which has base 7 cm and height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 cm is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132 ÷ 12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13 × 7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True or false? 2 is a prime number.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503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2.7 ÷ 0.9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There are ______ days in a leap year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0.002701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There are 150 books on a bookshelf. 12% of the books are about history.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many books are about history?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604807"/>
                  </p:ext>
                </p:extLst>
              </p:nvPr>
            </p:nvGraphicFramePr>
            <p:xfrm>
              <a:off x="2569777" y="166623"/>
              <a:ext cx="9186267" cy="64307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Write out all the factors of 12: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6 × 8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72 ÷ 8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£120 – £49.99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Half of 300,000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0.15 + ______ = 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13.45 to one decimal place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142° is an _______ angle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25% of 16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1.6 + 3.8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Add 13.4 to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–2, 1, 6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4 × 3 + 7 × 3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6 ÷ 0.5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1 ÷ 0.2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8616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4,300 g = __________ kg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395745" r="-100598" b="-278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</a:t>
                          </a: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which has base 7 cm and height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 cm is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132 ÷ 12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13 × 7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True or false? 2 is a prime number.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2.7 ÷ 0.9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There are ______ days in a leap year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0.002701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6819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There are 150 books on a bookshelf. 12% of the books are about history.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many books are about history?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9197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450605"/>
                  </p:ext>
                </p:extLst>
              </p:nvPr>
            </p:nvGraphicFramePr>
            <p:xfrm>
              <a:off x="2569777" y="171512"/>
              <a:ext cx="9186267" cy="645782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Write out all the factors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1, 2, 3, 4, 6, 12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72 ÷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£120 – £49.99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£70.01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Half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300,000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0.15 +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13.45 to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place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13.5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142° is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obtuse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angle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of 16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1.6 + 3.8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Add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13.4 to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range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–2, 1,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4 × 3 + 7 ×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6 ÷ 0.5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÷ 0.2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4,300 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</a:t>
                          </a: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which has base 7 cm and height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 cm is</a:t>
                          </a: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 cm²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132 ÷ 12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True or false? 2 is a prime number.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cy-GB" sz="180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2.7 ÷ 0.9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There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days in a leap year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0.002701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to one significant figure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There are 150 books on a bookshelf. 12% of the books are about history.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many books are about history?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450605"/>
                  </p:ext>
                </p:extLst>
              </p:nvPr>
            </p:nvGraphicFramePr>
            <p:xfrm>
              <a:off x="2569777" y="171512"/>
              <a:ext cx="9186267" cy="645782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Write out all the factors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1, 2, 3, 4, 6, 12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72 ÷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£120 – £49.99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£70.01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Half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300,000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0.15 +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13.45 to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place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13.5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142° is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obtuse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angle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of 16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1.6 + 3.8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Add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13.4 to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range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–2, 1,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4 × 3 + 7 ×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6 ÷ 0.5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÷ 0.2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8662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4,300 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393662" r="-100598" b="-277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</a:t>
                          </a: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which has base 7 cm and height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 cm is</a:t>
                          </a: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 cm²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132 ÷ 12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True or false? 2 is a prime number.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cy-GB" sz="180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2.7 ÷ 0.9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There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days in a leap year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0.002701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to one significant figure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There are 150 books on a bookshelf. 12% of the books are about history.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many books are about history?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5169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497365"/>
                  </p:ext>
                </p:extLst>
              </p:nvPr>
            </p:nvGraphicFramePr>
            <p:xfrm>
              <a:off x="2569777" y="189749"/>
              <a:ext cx="9186267" cy="64033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7 × 6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96 + 8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112 ÷ 2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minutes = ____ seconds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–4 + 9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258 to the nearest 10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730cm = _________ m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True or false? 6 is a factor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of 3.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£3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12% + 3%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median of 4, 8, 1, 5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One million in figures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0.276 to two decimal places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7% as a decimal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£1.87 – 94p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Which is the longest: 1 km or 1 mile?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15 × 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1 cubed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hours after 08:20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6 × 0.1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9.6 ÷ 2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There are _____ hours in a week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______ + 628 = 1,000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421.5 to two significant figures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Boudica puts the chicken in the oven at 1:34 p.m. The chicken takes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hours to cook.  At what time will the chicken be ready?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497365"/>
                  </p:ext>
                </p:extLst>
              </p:nvPr>
            </p:nvGraphicFramePr>
            <p:xfrm>
              <a:off x="2569777" y="189749"/>
              <a:ext cx="9186267" cy="64033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7 × 6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96 + 8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112 ÷ 2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10056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–4 + 9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258 to the nearest 10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730cm = _________ m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True or false? 6 is a factor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of 3.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£3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12% + 3%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median of 4, 8, 1, 5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One million in figures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0.276 to two decimal places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7% as a decimal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£1.87 – 94p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Which is the longest: 1 km or 1 mile?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15 × 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1 cubed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689166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47788" r="-200199" b="-2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6 × 0.1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9.6 ÷ 2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There are _____ hours in a week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______ + 628 = 1,000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421.5 to two significant figures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690690">
                    <a:tc gridSpan="3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6" t="-830973" r="-133" b="-2035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8268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526041"/>
                  </p:ext>
                </p:extLst>
              </p:nvPr>
            </p:nvGraphicFramePr>
            <p:xfrm>
              <a:off x="2569777" y="182987"/>
              <a:ext cx="9186267" cy="6434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96 + 8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112 ÷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minutes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seconds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–4 + 9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258 to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the nearest 10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730cm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7.3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True or false? 6 is a factor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of 3.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GB" sz="1800" noProof="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12% + 3%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15%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median of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4, 8, 1, 5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One million in figures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0.276 to two decimal places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7% as a decimal=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£1.87 – 94p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£0.93 or 93p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Which is the longest: 1 km or 1 mile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mile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15 × 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cubed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hours after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08:20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11:50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9.6 ÷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There are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hours in a week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372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+ 628 = 1,000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421.5 to two significant figures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Boudica puts the chicken in the oven at 1:34 p.m. The chicken takes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hours to cook.  At what time will the chicken be ready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4:54 p.m.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526041"/>
                  </p:ext>
                </p:extLst>
              </p:nvPr>
            </p:nvGraphicFramePr>
            <p:xfrm>
              <a:off x="2569777" y="182987"/>
              <a:ext cx="9186267" cy="6434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96 + 8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112 ÷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3371" r="-200199" b="-10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–4 + 9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258 to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the nearest 10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730cm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7.3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True or false? 6 is a factor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of 3.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GB" sz="1800" noProof="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12% + 3%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15%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median of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4, 8, 1, 5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One million in figures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0.276 to two decimal places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7% as a decimal=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£1.87 – 94p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£0.93 or 93p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Which is the longest: 1 km or 1 mile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mile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15 × 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cubed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693674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45614" r="-200199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9.6 ÷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There are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hours in a week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372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+ 628 = 1,000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421.5 to two significant figures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695198">
                    <a:tc gridSpan="3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6" t="-828070" r="-133" b="-192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9586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82246"/>
              </p:ext>
            </p:extLst>
          </p:nvPr>
        </p:nvGraphicFramePr>
        <p:xfrm>
          <a:off x="2569777" y="396123"/>
          <a:ext cx="9186267" cy="6046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1) 1.2 + 1.5 =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2) 3 – 0.2 =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3) £1.48 + £0.50 =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4) 2 × 0.6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5) 2.4 ÷ 2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6) Circle the largest number: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    0.208    0.082     0.28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7) 2.5 × 10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8) 164 ÷ 10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9) 5.6 ÷ 100 =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10) 0.26 as a percentage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11) 0.8 as a percentage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12) 0.02 as a percentage =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13) 0.5 as a fraction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14) 0.17 as a fraction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15) 0.2 as a fraction =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16) 1.24 + 0.41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17) 2.43 – 1.27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18) 0.7 × 11 =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19) The reciprocal of 0.5 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20) The reciprocal of 0.2 is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21) The reciprocal of 0.1 is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22) Half of 0.45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23) 0.2 + 0.3 × 2 =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24) 0.4 × 0.1 =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25) Romulus buys 5 loaves of bread, which cost £1.25 each. </a:t>
                      </a:r>
                      <a:br>
                        <a:rPr lang="en-GB" sz="1800" dirty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How much does Romulus pay for all the bread?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8955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0090245"/>
                  </p:ext>
                </p:extLst>
              </p:nvPr>
            </p:nvGraphicFramePr>
            <p:xfrm>
              <a:off x="2569777" y="393869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1.2 + 1.5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3 –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£1.48 + £0.50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£1.98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× 0.6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2.4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Circle the largest number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0.208    0.082     0.28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2.5 × 10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164 ÷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5.6 ÷ 100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0.056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0.26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percentage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0.8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percentage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0.02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percentage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0.5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fraction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0.17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fraction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0.2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fraction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1.24 + 0.41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2.43 – 1.27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0.7 × 11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reciprocal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is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reciprocal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 is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reciprocal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 is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Half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0.45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0.2 + 0.3 ×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0.4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Romulus buys 5 loaves of bread, which cost £1.25 each.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much does Romulus pay for all the bread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£6.25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0090245"/>
                  </p:ext>
                </p:extLst>
              </p:nvPr>
            </p:nvGraphicFramePr>
            <p:xfrm>
              <a:off x="2569777" y="393869"/>
              <a:ext cx="9186267" cy="6070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1.2 + 1.5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3 –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£1.48 + £0.50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£1.98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× 0.6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2.4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Circle the largest number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0.208    0.082     0.28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2.5 × 10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164 ÷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5.6 ÷ 100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0.056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0.26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percentage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0.8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percentage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0.02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percentage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510112" r="-200199" b="-533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10112" r="-100598" b="-533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510112" r="-398" b="-5337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1.24 + 0.41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2.43 – 1.27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0.7 × 11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reciprocal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r>
                            <a:rPr lang="cy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is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reciprocal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 is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reciprocal of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 is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Half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0.45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0.2 + 0.3 ×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0.4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86994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Romulus buys 5 loaves of bread, which cost £1.25 each.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much does Romulus pay for all the bread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£6.25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4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518660" y="1227367"/>
            <a:ext cx="603770" cy="335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870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751081"/>
                  </p:ext>
                </p:extLst>
              </p:nvPr>
            </p:nvGraphicFramePr>
            <p:xfrm>
              <a:off x="2569777" y="364145"/>
              <a:ext cx="9186267" cy="6092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3 × 8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38 + 23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32 ÷ 4 =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6 m = _________ cm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Deduct 65p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from £1.36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hour before 11:09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A third of 24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2.4 + 3.7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222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How many halves are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there in 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9, 2, 4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8, 3, 4, 8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14.03 to one decimal place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12 – 8 ÷ 4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3³ = 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100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14% as a decimal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4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hours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= _____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minutes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7 × 0.5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The reciprocal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is 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area of a 7 cm by 2 cm rectangle is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60 × ______ = 30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105 – 78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30% of £15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A piece of beef weighing 250 g costs £3.50. How much is the cost per 100 g?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751081"/>
                  </p:ext>
                </p:extLst>
              </p:nvPr>
            </p:nvGraphicFramePr>
            <p:xfrm>
              <a:off x="2569777" y="364145"/>
              <a:ext cx="9186267" cy="6092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3 × 8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38 + 23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32 ÷ 4 =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6 m = _________ cm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Deduct 65p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from £1.36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7849" r="-398" b="-8817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A third of 24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2.4 + 3.7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222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How many halves are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there in 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9, 2, 4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8, 3, 4, 8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14.03 to one decimal place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12 – 8 ÷ 4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3³ = 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1111" r="-200199" b="-4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14% as a decimal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4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hours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= _____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minutes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7 × 0.5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75532" r="-100598" b="-19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area of a 7 cm by 2 cm rectangle is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60 × ______ = 30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105 – 78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30% of £15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A piece of beef weighing 250 g costs £3.50. How much is the cost per 100 g?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8491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1103057" y="3136613"/>
            <a:ext cx="5579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Roman Numerals – Answers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54652"/>
              </p:ext>
            </p:extLst>
          </p:nvPr>
        </p:nvGraphicFramePr>
        <p:xfrm>
          <a:off x="2459736" y="242053"/>
          <a:ext cx="9473186" cy="62943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6775">
                  <a:extLst>
                    <a:ext uri="{9D8B030D-6E8A-4147-A177-3AD203B41FA5}">
                      <a16:colId xmlns:a16="http://schemas.microsoft.com/office/drawing/2014/main" val="3185037396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688819159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140339307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076112775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978523350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998933744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3260911586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1571236811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1817891247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3727609393"/>
                    </a:ext>
                  </a:extLst>
                </a:gridCol>
              </a:tblGrid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33133715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327220878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2187094789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418847827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864764314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737589901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692058750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707425603"/>
                  </a:ext>
                </a:extLst>
              </a:tr>
              <a:tr h="650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604979401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C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64304047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1224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8904620"/>
                  </p:ext>
                </p:extLst>
              </p:nvPr>
            </p:nvGraphicFramePr>
            <p:xfrm>
              <a:off x="2569777" y="289628"/>
              <a:ext cx="9186267" cy="623588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38 + 23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÷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6 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Deduct 65p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from £1.36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£0.71 or 71p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hour before 11:09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10:54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A third of 24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2.4 + 3.7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of 222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many halves are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there in 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mean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9, 2,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range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8, 3, 4,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14.03 to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place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14.0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8 ÷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3³ = 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14%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hours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minutes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The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reciprocal of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 1.25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7 cm by 2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cm²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60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30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105 – 78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30% of £15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£4.50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piece of beef weighing 250 g costs £3.50. How much is the cost per 100 g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£1.40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8904620"/>
                  </p:ext>
                </p:extLst>
              </p:nvPr>
            </p:nvGraphicFramePr>
            <p:xfrm>
              <a:off x="2569777" y="289628"/>
              <a:ext cx="9186267" cy="623588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38 + 23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÷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6 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Deduct 65p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from £1.36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£0.71 or 71p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6809" r="-398" b="-8957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A third of 24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2.4 + 3.7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of 222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many halves are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there in 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mean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9, 2,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range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8, 3, 4,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14.03 to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place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14.0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8 ÷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3³ = 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3333" r="-200199" b="-4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14%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decimal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hours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minutes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69843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35652" r="-100598" b="-15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7 cm by 2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cm²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60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30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105 – 78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30% of £15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£4.50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piece of beef weighing 250 g costs £3.50. How much is the cost per 100 g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£1.40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8935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1377586"/>
                  </p:ext>
                </p:extLst>
              </p:nvPr>
            </p:nvGraphicFramePr>
            <p:xfrm>
              <a:off x="2569777" y="364145"/>
              <a:ext cx="9186267" cy="6092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4 × 14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29 + 54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48 ÷ 8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8 cm = ______ mm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9²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A heptagon has ____ sides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_____ %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7 – 0.6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11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perimeter of a 3 cm by 4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mode of 1, 3, 2, 1, 3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3, 2, 1, 3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0.865 to two decimal places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8 + 4 × 3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75% of 40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10% as a fraction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4 days = ______ hours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8 × 0.1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(9 – 5) × 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volume of a cube with 5 cm sides is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3 ÷ 0.5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9.1 – 3.7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5,702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How many drinks costing 89p can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Elen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buy with a £10 note?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1377586"/>
                  </p:ext>
                </p:extLst>
              </p:nvPr>
            </p:nvGraphicFramePr>
            <p:xfrm>
              <a:off x="2569777" y="364145"/>
              <a:ext cx="9186267" cy="6092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4 × 14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29 + 54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48 ÷ 8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8 cm = ______ mm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9²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A heptagon has ____ sides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7 – 0.6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11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perimeter of a 3 cm by 4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mode of 1, 3, 2, 1, 3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3, 2, 1, 3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0.865 to two decimal places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8 + 4 × 3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75% of 40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6667" r="-200199" b="-4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10% as a fraction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4 days = ______ hours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8 × 0.1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(9 – 5) × 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volume of a cube with 5 cm sides is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3 ÷ 0.5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9.1 – 3.7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5,702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How many drinks costing 89p can </a:t>
                          </a:r>
                          <a:r>
                            <a:rPr lang="en-GB" sz="180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Elen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buy with a £10 note?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9777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9492550"/>
                  </p:ext>
                </p:extLst>
              </p:nvPr>
            </p:nvGraphicFramePr>
            <p:xfrm>
              <a:off x="2569777" y="359636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29 + 54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48 ÷ 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8 cm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9²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heptagon has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sides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7 – 0.6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of 11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perimeter of a 3 cm by 4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mode of 1, 3, 2, 1, 3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a 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range of 1, 3, 2, 1, 3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0.865 to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two decimal places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+ 4 ×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75% of 40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10% as a fraction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days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96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hours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8 ×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(9 – 5) ×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volume of a cube with 5 cm sides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 cm³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÷ 0.5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9.1 – 3.7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5,702 to one significant figure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many drinks costing 89p can </a:t>
                          </a:r>
                          <a:r>
                            <a:rPr lang="en-GB" sz="1800" noProof="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Elen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buy with a £10 note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9492550"/>
                  </p:ext>
                </p:extLst>
              </p:nvPr>
            </p:nvGraphicFramePr>
            <p:xfrm>
              <a:off x="2569777" y="359636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29 + 54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48 ÷ 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8 cm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9²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heptagon has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sides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1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7 – 0.6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of 11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perimeter of a 3 cm by 4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mode of 1, 3, 2, 1, 3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a 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range of 1, 3, 2, 1, 3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0.865 to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two decimal places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+ 4 ×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75% of 40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5730" r="-200199" b="-415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15730" r="-100598" b="-415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days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96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hours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8 ×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(9 – 5) ×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volume of a cube with 5 cm sides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 cm³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÷ 0.5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9.1 – 3.7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5,702 to one significant figure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many drinks costing 89p can </a:t>
                          </a:r>
                          <a:r>
                            <a:rPr lang="en-GB" sz="1800" noProof="0" dirty="0" err="1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Elen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buy with a £10 note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2585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294368"/>
                  </p:ext>
                </p:extLst>
              </p:nvPr>
            </p:nvGraphicFramePr>
            <p:xfrm>
              <a:off x="2569777" y="278827"/>
              <a:ext cx="9186267" cy="62627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7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44 + 51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20 ÷ 4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2.5 kg = ___________ g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2²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19 – 21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The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name of the shape with 3 sides: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+ 3.5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£6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area of a 9 cm by 7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1, 1, 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1, 1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87.98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8 – 10 ÷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20% of 60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Half of 450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30% as a decimal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m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inutes = _____ seconds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_____ %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The perimeter of a 3 cm by 1.5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volume of a 2 cm by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by 5 cm cuboid is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1.6 ÷ 0.8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327 – 29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9.709 to the nearest unit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59 × 5 = 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294368"/>
                  </p:ext>
                </p:extLst>
              </p:nvPr>
            </p:nvGraphicFramePr>
            <p:xfrm>
              <a:off x="2569777" y="278827"/>
              <a:ext cx="9186267" cy="62627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7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44 + 51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20 ÷ 4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2.5 kg = ___________ g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2²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19 – 21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The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name of the shape with 3 sides: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+ 3.5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£6 =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area of a 9 cm by 7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1, 1, 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1, 1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87.98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8 – 10 ÷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20% of 60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6891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Half of 450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30% as a decimal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487611" r="-398" b="-3256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10753" r="-200199" b="-198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The perimeter of a 3 cm by 1.5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volume of a 2 cm by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by 5 cm cuboid is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1.6 ÷ 0.8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327 – 29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9.709 to the nearest unit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59 × 5 = 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9872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3902859"/>
                  </p:ext>
                </p:extLst>
              </p:nvPr>
            </p:nvGraphicFramePr>
            <p:xfrm>
              <a:off x="2569777" y="353235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44 + 51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20 ÷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2.5 kg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2,500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2²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19 – 21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The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name of the shape with 3 sides: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triangle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+ 3.5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9 cm by 7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63 cm²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mean of 1, 1, 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range of 1, 1, 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87.98 to one decimal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place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88.0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10 ÷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of 60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Half of 450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30% as a decimal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inutes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seconds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perimeter of a 3 cm by 1.5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volume of a 2 cm by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by 5 cm cuboid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cm³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1.6 ÷ 0.8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327 – 29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9.709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to the nearest unit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59 × 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3902859"/>
                  </p:ext>
                </p:extLst>
              </p:nvPr>
            </p:nvGraphicFramePr>
            <p:xfrm>
              <a:off x="2569777" y="353235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44 + 51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20 ÷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2.5 kg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2,500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2²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19 – 21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The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name of the shape with 3 sides: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triangle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+ 3.5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9 cm by 7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63 cm²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mean of 1, 1, 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range of 1, 1, 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87.98 to one decimal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place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88.0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10 ÷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of 60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Half of 450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30% as a decimal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13333" r="-398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77660" r="-200199" b="-1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perimeter of a 3 cm by 1.5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volume of a 2 cm by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by 5 cm cuboid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cm³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1.6 ÷ 0.8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327 – 29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9.709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to the nearest unit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59 × 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31932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19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7702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134637"/>
              </p:ext>
            </p:extLst>
          </p:nvPr>
        </p:nvGraphicFramePr>
        <p:xfrm>
          <a:off x="2569777" y="428101"/>
          <a:ext cx="9186267" cy="6001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6 × 2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6 × 6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6 × 9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32 ÷ 4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49 ÷ 7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34 ÷ 2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17 + 18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 98 + 64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9) 238 + 104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10) 2 + 3 × 5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11) 8 + 12 ÷ 2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 4 × 6 ÷ 2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13) 12 – 3 + 4 = 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 4 + (2 × 7)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 10 × 2 + 3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16) 1 × 2 + 3 × 4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17) 16 ÷ 2 – 6 ÷ 2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18) 3 + 4 × 5 – 2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 6 + 0.5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 6 × 0.5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21) 6 ÷ 0.5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22) £4.57 – £1.60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23) £3.35 × 3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24) £1.80 × 10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25)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What is the difference between five dozens and three eighteens?</a:t>
                      </a:r>
                      <a:endParaRPr lang="cy-GB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2822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531146"/>
              </p:ext>
            </p:extLst>
          </p:nvPr>
        </p:nvGraphicFramePr>
        <p:xfrm>
          <a:off x="2569777" y="414557"/>
          <a:ext cx="9186267" cy="6028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6 × 2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6 × 6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6 × 9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32 ÷ 4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49 ÷ 7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34 ÷ 2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17 + 18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 98 + 64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9) 238 + 104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10) 2 + 3 × 5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11) 8 + 12 ÷ 2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 4 × 6 ÷ 2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13) 12 – 3 + 4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 4 + (2 × 7)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 10 × 2 + 3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16) 1 × 2 + 3 × 4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17) 16 ÷ 2 – 6 ÷ 2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18) 3 + 4 × 5 – 2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 6 + 0.5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 6 × 0.5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21) 6 ÷ 0.5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22) £4.57 – £1.60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£2.97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23) £3.35 × 3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£10.05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24) £1.80 × 10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£18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25)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What is the difference between five dozens and three eighteens?</a:t>
                      </a: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× 12 – 3 × 18 = 60 – 54 = 6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9852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600344" y="3136613"/>
            <a:ext cx="4544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History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Revision</a:t>
            </a:r>
            <a:r>
              <a:rPr lang="cy-GB" sz="3200" b="1" dirty="0">
                <a:latin typeface="Gill Sans MT" panose="020B0502020104020203" pitchFamily="34" charset="0"/>
              </a:rPr>
              <a:t> 11–20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242487"/>
            <a:ext cx="9583980" cy="637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When did </a:t>
            </a:r>
            <a:r>
              <a:rPr lang="en-US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Boudica’s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husband die?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Why did the Romans travel to Anglesey?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How many soldiers were there in </a:t>
            </a:r>
            <a:r>
              <a:rPr lang="en-US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Boudica’s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army?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What mineral was excavated at The Great Orme?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What was the name of the road that connected North and South Wales?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What was the name of the Romans’ fort in </a:t>
            </a:r>
            <a:r>
              <a:rPr lang="en-US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Caernarfon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In what year did the Empire reach its peak?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Give examples of Welsh words deriving from Latin.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428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1429895" y="3136613"/>
            <a:ext cx="6203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History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Revision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11–20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242487"/>
            <a:ext cx="9583980" cy="637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When did </a:t>
            </a:r>
            <a:r>
              <a:rPr lang="en-GB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Boudica’s</a:t>
            </a: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husband die?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 or 60 A.D.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Why did the Romans travel to Anglesey?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destroy the Druids’ base.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How many soldiers were there in </a:t>
            </a:r>
            <a:r>
              <a:rPr lang="en-GB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Boudica’s</a:t>
            </a: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army</a:t>
            </a:r>
            <a:r>
              <a:rPr lang="en-GB" dirty="0"/>
              <a:t>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200,000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What mineral was excavated at The Great Orme</a:t>
            </a:r>
            <a:r>
              <a:rPr lang="en-GB" dirty="0"/>
              <a:t>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Copper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What was the name of the road that connected North and South Wales</a:t>
            </a:r>
            <a:r>
              <a:rPr lang="en-GB" dirty="0"/>
              <a:t>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Sarn</a:t>
            </a: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Helen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What was the name of the Romans’ fort in Caernarfon</a:t>
            </a:r>
            <a:r>
              <a:rPr lang="en-GB" dirty="0"/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Segontium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In what year did the Empire reach its peak</a:t>
            </a:r>
            <a:r>
              <a:rPr lang="en-GB" dirty="0"/>
              <a:t>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117 A.D.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Give examples of Welsh words deriving from Latin</a:t>
            </a:r>
            <a:r>
              <a:rPr lang="en-GB" dirty="0"/>
              <a:t>.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Pont; </a:t>
            </a:r>
            <a:r>
              <a:rPr lang="en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Bresych</a:t>
            </a: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Eglwys</a:t>
            </a: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8795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4566167"/>
                  </p:ext>
                </p:extLst>
              </p:nvPr>
            </p:nvGraphicFramePr>
            <p:xfrm>
              <a:off x="2569777" y="313059"/>
              <a:ext cx="9186267" cy="62318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11 × 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20 minutes after 11:45 p.m.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32 + 48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2 litres = _________ ml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25 ÷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1.9 + 0.4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£2.37 + £0.08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November = ____ days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$16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area of a 2.5 cm by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median of 15, 12, 19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11% as a decimal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–3.7 to </a:t>
                          </a: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nearest unit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8 – 6 + 1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3 × _____ = 45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4²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Half of 4,260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00:30 on the 12 hour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clock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3 + 0.4 + 0.02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A cube has ____ edges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4 ÷ 0.25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Circle the largest number: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      48%        0.501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0.00472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How many days are there in 4 consecutive years?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4566167"/>
                  </p:ext>
                </p:extLst>
              </p:nvPr>
            </p:nvGraphicFramePr>
            <p:xfrm>
              <a:off x="2569777" y="313059"/>
              <a:ext cx="9186267" cy="62318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11 × 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20 minutes after 11:45 p.m.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32 + 48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2 litres = _________ ml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25 ÷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1.9 + 0.4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£2.37 + £0.08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November = ____ days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$16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area of a 2.5 cm by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median of 15, 12, 19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11% as a decimal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–3.7 to </a:t>
                          </a: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nearest unit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8 – 6 + 1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3 × _____ = 45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4²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Half of 4,260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00:30 on the 12 hour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clock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3 + 0.4 + 0.02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A cube has ____ edges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4 ÷ 0.25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15517" r="-200199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15517" r="-100598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0.00472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How many days are there in 4 consecutive years?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2411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7616711"/>
                  </p:ext>
                </p:extLst>
              </p:nvPr>
            </p:nvGraphicFramePr>
            <p:xfrm>
              <a:off x="2569777" y="301769"/>
              <a:ext cx="9186267" cy="62544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4 × 7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27 + 34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27 ÷ 3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3 m = _________ cm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Subtract 37p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from £1.21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hour before 14:03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Quarter of 24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1.2 + 1.9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14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How many halves are there in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?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10, 5, 3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3, 2, 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9.55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8 – 6 ÷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2³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16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35% as a decimal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3 hours = _______ minutes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5 × 0.6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The reciprocal of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is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area of an 8 cm by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 cm rectangle is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80 × ______ = 8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43 – 68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20% of 14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A piece of cheese weighing 250 g costs £1.80. How much is the cost per 100 g?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7616711"/>
                  </p:ext>
                </p:extLst>
              </p:nvPr>
            </p:nvGraphicFramePr>
            <p:xfrm>
              <a:off x="2569777" y="301769"/>
              <a:ext cx="9186267" cy="62544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4 × 7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27 + 34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27 ÷ 3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3 m = _________ cm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Subtract 37p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from £1.21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7849" r="-398" b="-9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Quarter of 24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1.2 + 1.9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14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312931" r="-200199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10, 5, 3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3, 2, 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9.55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8 – 6 ÷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2³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6129" r="-200199" b="-391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35% as a decimal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3 hours = _______ minutes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5 × 0.6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812903" r="-100598" b="-1946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area of an 8 cm by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 cm rectangle is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80 × ______ = 8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43 – 68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20% of 14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A piece of cheese weighing 250 g costs £1.80. How much is the cost per 100 g?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3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9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5675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881141"/>
                  </p:ext>
                </p:extLst>
              </p:nvPr>
            </p:nvGraphicFramePr>
            <p:xfrm>
              <a:off x="2569777" y="278464"/>
              <a:ext cx="9186267" cy="62724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11 × 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20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minutes after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11:45 p.m.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12:05 a.m.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+ 48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litres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 ÷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1.9 + 0.4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£2.37 + £0.08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£2.45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November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days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$16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$1.60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2.5 cm by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 cm²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median of 15, 12, 19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11% as a decimal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–3.7 to the nearest unit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6 + 1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45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4²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Half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4,260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2,130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00:30 on the 12 hour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clock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12:30 a.m.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+ 0.4 + 0.02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3.42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A cube has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edges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 ÷ 0.25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GB" sz="1800" i="1" noProof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 1.25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Circle the largest number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48%        0.501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0.00472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to one significant figure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many days are there in 4 consecutive years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365 + 365 + 365 + 366 = 1,461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881141"/>
                  </p:ext>
                </p:extLst>
              </p:nvPr>
            </p:nvGraphicFramePr>
            <p:xfrm>
              <a:off x="2569777" y="278464"/>
              <a:ext cx="9186267" cy="62724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11 × 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20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minutes after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11:45 p.m.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12:05 a.m.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+ 48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litres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 ÷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1.9 + 0.4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£2.37 + £0.08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£2.45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November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days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$16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$1.60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2.5 cm by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 cm²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median of 15, 12, 19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11% as a decimal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–3.7 to the nearest unit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6 + 1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45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4²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Half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4,260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2,130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00:30 on the 12 hour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clock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12:30 a.m.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+ 0.4 + 0.02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3.42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A cube has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edges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 ÷ 0.25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20690" r="-200199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20690" r="-100598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0.00472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to one significant figure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How many days are there in 4 consecutive years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365 + 365 + 365 + 366 = 1,461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38552" y="5693677"/>
            <a:ext cx="709157" cy="357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3322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4177"/>
                  </p:ext>
                </p:extLst>
              </p:nvPr>
            </p:nvGraphicFramePr>
            <p:xfrm>
              <a:off x="2569777" y="364145"/>
              <a:ext cx="9186267" cy="6092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______ + 23 = 34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6 × 12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109 – 24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kg = _________ g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50% of 3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May = _______ days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_______ %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£1.40 × 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Midnight on the 24 hour clock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7 – –4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mode of 1, 2, 3, 4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mean of 10, 30, 50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6.38 to the nearest unit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of 90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_____ + 1.7 = 10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218 + ______ = 1,000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0.05 as a percentage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</a:t>
                          </a: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 with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base 1 cm and height 6 cm is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9 × 0.6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5 ÷ 0.1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</m:oMath>
                          </a14:m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4 × 2 + 2 × 3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80% of £30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0.002468 to two significant figures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Magnus faces north. If he turns 90° clockwise, which way will Magnus face?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4177"/>
                  </p:ext>
                </p:extLst>
              </p:nvPr>
            </p:nvGraphicFramePr>
            <p:xfrm>
              <a:off x="2569777" y="364145"/>
              <a:ext cx="9186267" cy="6092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______ + 23 = 34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6 × 12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109 – 24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25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50% of 3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May = _______ days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91489" r="-200199" b="-776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£1.40 × 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Midnight on the 24 hour clock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7 – –4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mode of 1, 2, 3, 4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mean of 10, 30, 50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6.38 to the nearest unit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13483" r="-100598" b="-514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_____ + 1.7 = 10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218 + ______ = 1,000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0.05 as a percentage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</a:t>
                          </a: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 with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base 1 cm and height 6 cm is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9 × 0.6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5 ÷ 0.1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10000" r="-398" b="-2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4 × 2 + 2 × 3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80% of £30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0.002468 to two significant figures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Magnus faces north. If he turns 90° clockwise, which way will Magnus face?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861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440645"/>
                  </p:ext>
                </p:extLst>
              </p:nvPr>
            </p:nvGraphicFramePr>
            <p:xfrm>
              <a:off x="2569777" y="192200"/>
              <a:ext cx="9186267" cy="64307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+ 23 = 34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12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109 – 24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kg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1,250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of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May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days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£1.40 ×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£5.60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Midnight on the 24 hour clock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00:00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– –4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mode of 1, 2, 3, 4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No mode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mean of 10, 30, 50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6.38 to the nearest unit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90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8.3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+ 1.7 = 10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218 +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782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0.05 as a percentage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5%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</a:t>
                          </a:r>
                          <a:r>
                            <a:rPr lang="en-US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 with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base 1 cm and height 6 cm is </a:t>
                          </a:r>
                          <a:br>
                            <a:rPr lang="en-US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cm²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9 × 0.6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5 ÷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× 2 + 2 ×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80% of £30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£24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0.002468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to two significant figures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Magnus faces north. If he turns 90° clockwise, which way will Magnus face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To the east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440645"/>
                  </p:ext>
                </p:extLst>
              </p:nvPr>
            </p:nvGraphicFramePr>
            <p:xfrm>
              <a:off x="2569777" y="192200"/>
              <a:ext cx="9186267" cy="64307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+ 23 = 34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12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109 – 24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876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of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May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days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91489" r="-200199" b="-835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£1.40 ×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£5.60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Midnight on the 24 hour clock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00:00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– –4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mode of 1, 2, 3, 4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No mode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mean of 10, 30, 50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6.38 to the nearest unit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87234" r="-100598" b="-53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8.3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+ 1.7 = 10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8662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218 +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782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0.05 as a percentage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5%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</a:t>
                          </a:r>
                          <a:r>
                            <a:rPr lang="en-US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 with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base 1 cm and height 6 cm is </a:t>
                          </a:r>
                          <a:br>
                            <a:rPr lang="en-US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cm²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9 × 0.6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5 ÷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80899" r="-398" b="-208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× 2 + 2 ×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80% of £30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£24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0.002468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to two significant figures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Magnus faces north. If he turns 90° clockwise, which way will Magnus face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To the east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5123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191499"/>
                  </p:ext>
                </p:extLst>
              </p:nvPr>
            </p:nvGraphicFramePr>
            <p:xfrm>
              <a:off x="2569777" y="375435"/>
              <a:ext cx="9186267" cy="60695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56 + _____ = 81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6 × 3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120 ÷ 10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57 m</a:t>
                          </a: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m</a:t>
                          </a: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= ______ cm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25% of 120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July = ____ days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 – 2 + 3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£5 – 13p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9 + –2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Circle the prime numbers: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     1  2  3  4  5  6  7  8  9  10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total of 14 and 19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8.07 to the nearest unit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of 10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________ + 9.99 = 10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283 + ______ = 1,000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0.04 as a percentage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A nonagon has ____ sides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3 × 0.05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0.3 ÷ 3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reciprocal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is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4 – 1 ÷ 2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15% of £50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834,280 to one significant figure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The time difference between London and Rome is 1 hour. If it is 11:46 p.m. in London, what time is it in Rome?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191499"/>
                  </p:ext>
                </p:extLst>
              </p:nvPr>
            </p:nvGraphicFramePr>
            <p:xfrm>
              <a:off x="2569777" y="375435"/>
              <a:ext cx="9186267" cy="61071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56 + _____ = 81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6 × 3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120 ÷ 10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57 m</a:t>
                          </a: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m</a:t>
                          </a: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= ______ cm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25% of 120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July = ____ days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4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 – 2 + 3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£5 – 13p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9 + –2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Circle the prime numbers: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     1  2  3  4  5  6  7  8  9  10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total of 14 and 19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8.07 to the nearest unit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12360" r="-100598" b="-5415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________ + 9.99 = 10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283 + ______ = 1,000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0.04 as a percentage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A nonagon has ____ sides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3 × 0.05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0.3 ÷ 3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14607" r="-398" b="-239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4 – 1 ÷ 2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15% of £50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834,280 to one significant figure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6819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The time difference between London and Rome is 1 hour. If it is 11:46 p.m. in London, what time is it in Rome?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8322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721872"/>
                  </p:ext>
                </p:extLst>
              </p:nvPr>
            </p:nvGraphicFramePr>
            <p:xfrm>
              <a:off x="2569777" y="268146"/>
              <a:ext cx="9186267" cy="6264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56 +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81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120 ÷ 10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57 m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of 120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July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days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– 2 + 3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£5 – 13p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£4.87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9 + –2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Circle the prime numbers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1  2  3  4  5  6  7  8  9  10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total of 14 and 19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8.07 to the nearest unit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10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+ 9.99 = 10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283 +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717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0.04 as a percentage=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4%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 nonagon has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sides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0.05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0.3 ÷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The reciprocal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 1.8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– 1 ÷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15% of £50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834,280 to one significant figure=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800,000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time difference between London and Rome is 1 hour. If it is 11:46 p.m. in London, what time is it in Rome?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12:46 a.m.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721872"/>
                  </p:ext>
                </p:extLst>
              </p:nvPr>
            </p:nvGraphicFramePr>
            <p:xfrm>
              <a:off x="2569777" y="268146"/>
              <a:ext cx="9186267" cy="63217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56 +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81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120 ÷ 10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57 m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of 120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July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days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– 2 + 3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£5 – 13p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£4.87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9 + –2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Circle the prime numbers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1  2  3  4  5  6  7  8  9  10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total of 14 and 19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8.07 to the nearest unit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70103" r="-100598" b="-524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+ 9.99 = 10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283 +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717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0.04 as a percentage=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4%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 nonagon has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sides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7143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0.05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0.3 ÷ 3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25641" r="-398" b="-182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– 1 ÷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15% of £50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834,280 to one significant figure=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800,000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time difference between London and Rome is 1 hour. If it is 11:46 p.m. in London, what time is it in Rome?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12:46 a.m.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52930" y="2703756"/>
            <a:ext cx="247622" cy="38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2" name="Oval 11"/>
          <p:cNvSpPr/>
          <p:nvPr/>
        </p:nvSpPr>
        <p:spPr>
          <a:xfrm>
            <a:off x="6504713" y="2703756"/>
            <a:ext cx="247622" cy="38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3" name="Oval 12"/>
          <p:cNvSpPr/>
          <p:nvPr/>
        </p:nvSpPr>
        <p:spPr>
          <a:xfrm>
            <a:off x="6970866" y="2703756"/>
            <a:ext cx="247622" cy="38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4" name="Oval 13"/>
          <p:cNvSpPr/>
          <p:nvPr/>
        </p:nvSpPr>
        <p:spPr>
          <a:xfrm>
            <a:off x="7457806" y="2695443"/>
            <a:ext cx="247622" cy="38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7" name="Rectangle 16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8685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8392861"/>
                  </p:ext>
                </p:extLst>
              </p:nvPr>
            </p:nvGraphicFramePr>
            <p:xfrm>
              <a:off x="2569777" y="428101"/>
              <a:ext cx="9186267" cy="6001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1 km = __________ 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1 m = __________ cm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 cm = __________ mm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1 metric ton = _____ kg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1 kg = __________ g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1 g = __________ mg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£1 = __________ 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 litre = _________ ml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 cl = _________ ml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1 yard = ___ feet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1 foot = ___ inches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1 inch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______ cm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1 tonne = _______ stones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1 stone = ______ pounds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1 pound = ______ ounces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1 ounce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__________ g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1 gallon = _______ pints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1 pint = ___ liquid ounces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1 mile = ______ yards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1 gallon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_______ litres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1 kg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_________ pounds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1 mile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_________ km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1 yard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_________ m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1 litre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_________ pints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3.5 km = ________________ mm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8392861"/>
                  </p:ext>
                </p:extLst>
              </p:nvPr>
            </p:nvGraphicFramePr>
            <p:xfrm>
              <a:off x="2569777" y="428101"/>
              <a:ext cx="9186267" cy="6001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1 km = __________ 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1 m = __________ cm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 cm = __________ mm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1 metric ton = _____ kg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1 kg = __________ g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1 g = __________ mg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£1 = __________ 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 litre = _________ ml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 cl = _________ ml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1 yard = ___ feet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1 foot = ___ inches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398889" r="-398" b="-59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1 tonne = _______ stones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1 stone = ______ pounds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1 pound = ______ ounces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597778" r="-20019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1 gallon = _______ pints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1 pint = ___ liquid ounces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1 mile = ______ yards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96667" r="-100598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796667" r="-398" b="-2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06742" r="-200199" b="-1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906742" r="-100598" b="-1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06742" r="-398" b="-103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3.5 km = ________________ mm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0571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2853892"/>
                  </p:ext>
                </p:extLst>
              </p:nvPr>
            </p:nvGraphicFramePr>
            <p:xfrm>
              <a:off x="2569777" y="428101"/>
              <a:ext cx="9186267" cy="6001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 km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 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 cm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metric ton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 kg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g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mg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litre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 cl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 yard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feet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1 foot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inches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1 inch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 tonne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stones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 stone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pounds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pound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ounces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1 ounce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 gallon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pints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pint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liquid ounces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 mile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1,760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yards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 gallon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litres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 kg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pounds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1 mile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 yard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1 litre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pints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3.5 km =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3,500,000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2853892"/>
                  </p:ext>
                </p:extLst>
              </p:nvPr>
            </p:nvGraphicFramePr>
            <p:xfrm>
              <a:off x="2569777" y="428101"/>
              <a:ext cx="9186267" cy="6001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 km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 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 cm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metric ton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 kg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g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mg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litre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 cl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 yard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feet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1 foot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inches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398889" r="-398" b="-59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 tonne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stones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 stone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pounds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pound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ounces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597778" r="-20019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 gallon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pints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pint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liquid ounces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 mile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1,760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yards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96667" r="-100598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796667" r="-398" b="-2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06742" r="-200199" b="-1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906742" r="-100598" b="-1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06742" r="-398" b="-103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3.5 km =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3,500,000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1297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370532"/>
                  </p:ext>
                </p:extLst>
              </p:nvPr>
            </p:nvGraphicFramePr>
            <p:xfrm>
              <a:off x="2569777" y="302251"/>
              <a:ext cx="9186267" cy="62159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9 × 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4 – 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9 ÷ 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2 ounces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______ g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0 × 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235 to the nearest 10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160 doubled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Twenty five minutes before 12:15 pm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£1,040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A decagon has ____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Circle the greatest fraction:      </a:t>
                          </a:r>
                          <a:br>
                            <a:rPr lang="cy-GB" sz="1800" i="1" dirty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cy-GB" sz="1800" b="0" i="1" smtClean="0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     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product of 3 and 4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0.3 to the nearest unit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21 ÷ (9 – 8)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12 + ______ = 100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9% as a decimal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20 minutes = ___ seconds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6 × 0.2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The perimeter of a 1.3 cm by 2.1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cost of 4 biros costing 24p each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0.8 ÷ 0.4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Add 28 to 4.2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0.7 × 0.1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What percentage of 60 is 15? 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370532"/>
                  </p:ext>
                </p:extLst>
              </p:nvPr>
            </p:nvGraphicFramePr>
            <p:xfrm>
              <a:off x="2569777" y="302251"/>
              <a:ext cx="9186267" cy="62159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9 × 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4 – 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9 ÷ 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48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0 × 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235 to the nearest 10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160 doubled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Twenty five minutes before 12:15 pm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£1,040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14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A decagon has ____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307627" r="-100598" b="-46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product of 3 and 4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0.3 to the nearest unit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21 ÷ (9 – 8)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12 + ______ = 100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33333" r="-200199" b="-4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9% as a decimal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20 minutes = ___ seconds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6 × 0.2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The perimeter of a 1.3 cm by 2.1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cost of 4 biros costing 24p each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0.8 ÷ 0.4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Add 28 to 4.2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0.7 × 0.1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What percentage of 60 is 15? 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2934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007993"/>
                  </p:ext>
                </p:extLst>
              </p:nvPr>
            </p:nvGraphicFramePr>
            <p:xfrm>
              <a:off x="2569777" y="281563"/>
              <a:ext cx="9186267" cy="62520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9 ÷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2.25 or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ounces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0 × 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235 to the nearest 10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160 doubled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Twenty five minutes before 12:15 pm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11:50 a.m.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£1,040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£104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decagon has ____ sides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Circle the greatest fraction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:       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product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3 and 4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to the nearest unit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21 ÷ (9 – 8)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12 +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9%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decimal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20 minutes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1,200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seconds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6 × 0.2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perimeter of a 1.3 cm by 2.1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6.8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cost of 4 biros costing 24p each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96p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0.8 ÷ 0.4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Add 28 to 4.2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32.2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0.7 ×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percentage of 60 is 15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007993"/>
                  </p:ext>
                </p:extLst>
              </p:nvPr>
            </p:nvGraphicFramePr>
            <p:xfrm>
              <a:off x="2569777" y="281563"/>
              <a:ext cx="9186267" cy="62520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111" r="-398" b="-104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539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0 × 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235 to the nearest 10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160 doubled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Twenty five minutes before 12:15 pm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11:50 a.m.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£1,040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£104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14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decagon has ____ sides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311111" r="-100598" b="-4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product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3 and 4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to the nearest unit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21 ÷ (9 – 8)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12 +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6383" r="-200199" b="-388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9%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as a decimal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20 minutes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1,200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seconds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6 × 0.2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perimeter of a 1.3 cm by 2.1 cm rectangle is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6.8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cost of 4 biros costing 24p each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96p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0.8 ÷ 0.4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Add 28 to 4.2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32.2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0.7 ×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percentage of 60 is 15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9055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25681" y="2817987"/>
            <a:ext cx="283874" cy="470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4800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4346316"/>
                  </p:ext>
                </p:extLst>
              </p:nvPr>
            </p:nvGraphicFramePr>
            <p:xfrm>
              <a:off x="2569777" y="273575"/>
              <a:ext cx="9186267" cy="62356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2 × 12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87 + 19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64 ÷ 8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minutes = ____ seconds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4 × –5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54,209 to the nearest 1,000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3:30 a.m. on the 24 hour clock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90° is a ________ angle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6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0.5 + 0.7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96 ÷ 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median of 6, 4, 10 is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109.42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2 + 3 × 4 + 5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20% of £25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km = ______ m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as a decimal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5 squared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hours before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12:18 p.m.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6 × 0.1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reciprocal of 5 is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3 – 0.24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386 – 190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27,325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What fraction of 80 is 16?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4346316"/>
                  </p:ext>
                </p:extLst>
              </p:nvPr>
            </p:nvGraphicFramePr>
            <p:xfrm>
              <a:off x="2569777" y="273575"/>
              <a:ext cx="9186267" cy="6310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2 × 12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87 + 19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64 ÷ 8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4792" r="-200199" b="-888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4 × –5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54,209 to the nearest 1,000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3:30 a.m. on the 24 hour clock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90° is a ________ angle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6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0.5 + 0.7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96 ÷ 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median of 6, 4, 10 is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109.42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2 + 3 × 4 + 5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20% of £25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21111" r="-200199" b="-4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21111" r="-100598" b="-4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5 squared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689166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53982" r="-200199" b="-166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6 × 0.1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reciprocal of 5 is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3 – 0.24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386 – 190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27,325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What fraction of 80 is 16?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0113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7526140"/>
                  </p:ext>
                </p:extLst>
              </p:nvPr>
            </p:nvGraphicFramePr>
            <p:xfrm>
              <a:off x="2569777" y="294263"/>
              <a:ext cx="9186267" cy="62318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4 × 7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28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27 + 34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27 ÷ 3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3 m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300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Subtract 37p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from £1.21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£0.84 or 84p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hour before 14:03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13:33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Quarter of 24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1.2 + 1.9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3.1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14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How many halves are there in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?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10, 5, 3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3, 2, 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9.55 to one decimal place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9.6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8 – 6 ÷ 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2³ = 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16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4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35% as a decimal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0.35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3 hours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minutes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5 × 0.6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The reciprocal of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is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area of an 8 cm by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 cm rectangle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 cm²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80 ×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0.1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8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43 – 68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–25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20% of 14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2.8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A piece of cheese weighing 250 g costs £1.80. How much is the cost per 100 g?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£0.72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7526140"/>
                  </p:ext>
                </p:extLst>
              </p:nvPr>
            </p:nvGraphicFramePr>
            <p:xfrm>
              <a:off x="2569777" y="294263"/>
              <a:ext cx="9186267" cy="62318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4 × 7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28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27 + 34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27 ÷ 3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3 m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300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Subtract 37p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from £1.21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£0.84 or 84p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7849" r="-398" b="-9053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Quarter of 24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1.2 + 1.9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3.1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14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312931" r="-200199" b="-471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10, 5, 3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3, 2, 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9.55 to one decimal place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9.6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8 – 6 ÷ 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2³ = 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35556" r="-200199" b="-4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35% as a decimal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0.35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3 hours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minutes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5 × 0.6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808602" r="-100598" b="-1946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area of an 8 cm by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 cm rectangle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 cm²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80 ×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0.1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 8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43 – 68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–25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20% of 14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2.8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A piece of cheese weighing 250 g costs £1.80. How much is the cost per 100 g?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£0.72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2608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324962"/>
                  </p:ext>
                </p:extLst>
              </p:nvPr>
            </p:nvGraphicFramePr>
            <p:xfrm>
              <a:off x="2569777" y="263257"/>
              <a:ext cx="9186267" cy="62600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 × 12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87 + 19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106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64 ÷ 8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minutes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seconds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 × –5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–20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54,209 to the nearest 1,000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54,000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3:30 a.m. on the 24 hour clock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03:30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90° is a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right </a:t>
                          </a: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angle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of 6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96 ÷ 8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median of 6, 4, 10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109.42 to one decimal place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109.4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 + 3 × 4 + 5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of £25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4,500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as a decimal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squared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hours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before </a:t>
                          </a:r>
                          <a:b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12:18 p.m.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8:48 a.m.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The reciprocal of 5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 0.2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– 0.24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2.76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386 – 190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196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27,325 to one significant figure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30,000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fraction of 80 is 16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20%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324962"/>
                  </p:ext>
                </p:extLst>
              </p:nvPr>
            </p:nvGraphicFramePr>
            <p:xfrm>
              <a:off x="2569777" y="263257"/>
              <a:ext cx="9186267" cy="631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 × 12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87 + 19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106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64 ÷ 8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4792" r="-200199" b="-888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 × –5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–20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54,209 to the nearest 1,000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54,000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3:30 a.m. on the 24 hour clock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03:30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90° is a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right </a:t>
                          </a: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angle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of 6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96 ÷ 8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median of 6, 4, 10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109.42 to one decimal place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109.4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 + 3 × 4 + 5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of £25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7778" r="-200199" b="-4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17778" r="-100598" b="-4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squared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709803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34483" r="-200199" b="-16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34483" r="-398" b="-1620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– 0.24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2.76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386 – 190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196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27,325 to one significant figure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30,000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fraction of 80 is 16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20%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593297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41670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2777584"/>
                  </p:ext>
                </p:extLst>
              </p:nvPr>
            </p:nvGraphicFramePr>
            <p:xfrm>
              <a:off x="2569777" y="324661"/>
              <a:ext cx="9186267" cy="61146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23 + 29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54 – 17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8 × ____ = 72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Circle the correct answer: 45 is an even / odd number.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3 + 7.5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780 to the nearest 100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18:54 on the 12 hour clock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12 – 0.8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£5.30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mode of 7, 2, 1,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median of 7, 2, 1, 2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mean of 7, 2, 1, 2 is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5.825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12 – 4 + 5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70% of £500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cm = ______ mm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as a percentage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4 cubed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1.4 × 0.1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A tetrahedron has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___________ vertices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4.6 – 1.24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of £30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0.0271 to one significant figure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29.3% as a decimal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Circle the square numbers:    1     2     3     4     5     6     7     8     9     10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2777584"/>
                  </p:ext>
                </p:extLst>
              </p:nvPr>
            </p:nvGraphicFramePr>
            <p:xfrm>
              <a:off x="2569777" y="324661"/>
              <a:ext cx="9186267" cy="62086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23 + 29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54 – 17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8 × ____ = 72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Circle the correct answer: 45 is an even / odd number.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3 + 7.5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780 to the nearest 100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18:54 on the 12 hour clock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12 – 0.8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£5.30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mode of 7, 2, 1,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median of 7, 2, 1, 2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mean of 7, 2, 1, 2 is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5.825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12 – 4 + 5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70% of £500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28090" r="-200199" b="-420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28090" r="-100598" b="-420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4 cubed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1.4 × 0.1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A tetrahedron has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___________ vertices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4.6 – 1.24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68750" r="-200199" b="-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0.0271 to one significant figure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29.3% as a decimal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Circle the square numbers:    1     2     3     4     5     6     7     8     9     10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9569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493900"/>
                  </p:ext>
                </p:extLst>
              </p:nvPr>
            </p:nvGraphicFramePr>
            <p:xfrm>
              <a:off x="2569777" y="324661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23 + 29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54 – 17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8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72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Circle the correct answer: 45 is an even / odd number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3 + 7.5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780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to the nearest 100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18:54 on the 12 hour clock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6:54 p.m.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12 – 0.8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£5.30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£0.53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The mode of 7, 2, 1,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median of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7, 2, 1, 2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mean of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7, 2, 1, 2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5.825 to one decimal place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4 + 5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70% of £500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£350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as a percentage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7%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cubed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1.4 ×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tetrahedron has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vertices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4.6 – 1.24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3.36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 £30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£27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0.0271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to one significant figure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29.3% as a decimal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0.293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Circle the square numbers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:    1     2     3     4     5     6     7     8     9     10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493900"/>
                  </p:ext>
                </p:extLst>
              </p:nvPr>
            </p:nvGraphicFramePr>
            <p:xfrm>
              <a:off x="2569777" y="324661"/>
              <a:ext cx="9186267" cy="62086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23 + 29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54 – 17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8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72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Circle the correct answer: 45 is an even / odd number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3 + 7.5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780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to the nearest 100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18:54 on the 12 hour clock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6:54 p.m.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12 – 0.8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£5.30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£0.53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The mode of 7, 2, 1, 2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median of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7, 2, 1, 2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mean of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7, 2, 1, 2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5.825 to one decimal place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4 + 5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70% of £500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£350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28090" r="-200199" b="-420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28090" r="-100598" b="-420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cubed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1.4 × 0.1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tetrahedron has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vertices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4.6 – 1.24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3.36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68750" r="-200199" b="-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0.0271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to one significant figure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29.3% as a decimal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0.293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Circle the square numbers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:    1     2     3     4     5     6     7     8     9     10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6197" y="1166893"/>
            <a:ext cx="461758" cy="312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2" name="Oval 11"/>
          <p:cNvSpPr/>
          <p:nvPr/>
        </p:nvSpPr>
        <p:spPr>
          <a:xfrm>
            <a:off x="5661722" y="6062115"/>
            <a:ext cx="219767" cy="335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3" name="Oval 12"/>
          <p:cNvSpPr/>
          <p:nvPr/>
        </p:nvSpPr>
        <p:spPr>
          <a:xfrm>
            <a:off x="6971887" y="6062115"/>
            <a:ext cx="219767" cy="335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4" name="Oval 13"/>
          <p:cNvSpPr/>
          <p:nvPr/>
        </p:nvSpPr>
        <p:spPr>
          <a:xfrm>
            <a:off x="9171708" y="6066824"/>
            <a:ext cx="219767" cy="335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7" name="Rectangle 16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5434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3203450"/>
                  </p:ext>
                </p:extLst>
              </p:nvPr>
            </p:nvGraphicFramePr>
            <p:xfrm>
              <a:off x="2569777" y="232420"/>
              <a:ext cx="9186267" cy="6393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Pentagon = _______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Hexagon = _______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Octagon = ________sides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_____________ = 7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_____________ = 9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____________ = 10 sides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A cuboid has ____ vertices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A cuboid has ____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A cuboid has ___ faces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perimeter of a 5 cm by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 cm rectangle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area of a 5 cm by 4 cm rectangle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</a:t>
                          </a:r>
                          <a:r>
                            <a:rPr lang="en-US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 with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base 8 cm and height 4 cm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is</a:t>
                          </a:r>
                          <a:endParaRPr lang="en-GB" sz="17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The perimeter of a 2.5 cm by 6 cm rectangle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The area of a 2.5 cm by 6 cm rectangle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The area of a triangle with base 10 cm and height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7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cm is</a:t>
                          </a:r>
                          <a:endParaRPr lang="en-GB" sz="17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The volume of a 3 cm by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by 2 cm cuboid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The volume of a 4 cm by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 cm by 6 cm cuboid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The volume of a 1 cm by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 cm by 2.5 cm cuboid is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A tetrahedron has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______ vertices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A tetrahedron has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______ edges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A tetrahedron has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______ faces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The area of a triangle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The area of a parallelogram</a:t>
                          </a:r>
                          <a:r>
                            <a:rPr lang="en-GB" sz="17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br>
                            <a:rPr lang="en-GB" sz="17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The area of a trapezium</a:t>
                          </a:r>
                          <a:r>
                            <a:rPr lang="en-GB" sz="17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br>
                            <a:rPr lang="en-GB" sz="17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Cynan has a cuboid measuring 5 cm by 6 cm by 3 cm. </a:t>
                          </a:r>
                          <a:r>
                            <a:rPr lang="en-GB" sz="17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is the surface area of the cuboid? 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3203450"/>
                  </p:ext>
                </p:extLst>
              </p:nvPr>
            </p:nvGraphicFramePr>
            <p:xfrm>
              <a:off x="2569777" y="232420"/>
              <a:ext cx="9186267" cy="6393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Pentagon = _______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Hexagon = _______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Octagon = ________sides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_____________ = 7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_____________ = 9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____________ = 10 sides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A cuboid has ____ vertices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A cuboid has ____ sides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A cuboid has ___ faces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8139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perimeter of a 5 cm by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 cm rectangle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area of a 5 cm by 4 cm rectangle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</a:t>
                          </a:r>
                          <a:r>
                            <a:rPr lang="en-US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 with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base 8 cm and height 4 cm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is</a:t>
                          </a:r>
                          <a:endParaRPr lang="en-GB" sz="17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66865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The perimeter of a 2.5 cm by 6 cm rectangle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The area of a 2.5 cm by 6 cm rectangle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452294" r="-398" b="-412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The volume of a 3 cm by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cm by 2 cm cuboid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The volume of a 4 cm by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 cm by 6 cm cuboid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The volume of a 1 cm by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 cm by 2.5 cm cuboid is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7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A tetrahedron has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______ vertices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A tetrahedron has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______ edges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A tetrahedron has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______ faces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The area of a triangle </a:t>
                          </a:r>
                          <a:b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The area of a parallelogram</a:t>
                          </a:r>
                          <a:r>
                            <a:rPr lang="en-GB" sz="17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br>
                            <a:rPr lang="en-GB" sz="17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The area of a trapezium</a:t>
                          </a:r>
                          <a:r>
                            <a:rPr lang="en-GB" sz="17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br>
                            <a:rPr lang="en-GB" sz="17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Cynan has a cuboid measuring 5 cm by 6 cm by 3 cm. </a:t>
                          </a:r>
                          <a:r>
                            <a:rPr lang="en-GB" sz="170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GB" sz="17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is the surface area of the cuboid? 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5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0862695"/>
                  </p:ext>
                </p:extLst>
              </p:nvPr>
            </p:nvGraphicFramePr>
            <p:xfrm>
              <a:off x="2569777" y="332128"/>
              <a:ext cx="9186267" cy="61937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Pentagon =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Hecsagon =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Octagon =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Heptagon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7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Nonagon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9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Decagon 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10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cuboid</a:t>
                          </a:r>
                          <a:r>
                            <a:rPr lang="en-GB" sz="155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has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vertices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A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cuboid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has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A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cuboid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faces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5 cm by 4 cm rectangle 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 panose="02020603050405020304" pitchFamily="18" charset="0"/>
                            </a:rPr>
                            <a:t>is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 cm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5 cm by 4 cm rectangle is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cm²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 with base 10 cm and height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5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5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cm 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 panose="02020603050405020304" pitchFamily="18" charset="0"/>
                            </a:rPr>
                            <a:t>is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 cm²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</a:t>
                          </a:r>
                          <a:r>
                            <a:rPr lang="en-GB" sz="16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perimeter of a 2.5 cm by </a:t>
                          </a:r>
                          <a:br>
                            <a:rPr lang="en-GB" sz="16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6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 cm rectangle is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 cm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:r>
                            <a:rPr lang="en-GB" sz="16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2.5 cm by 6 cm rectangle is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 cm²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 with base 10 cm and height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5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5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cm is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2.5cm²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volume of a 3 cm by 2 cm by 2 cm cuboid 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cm³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volume of a 4 cm by 5 cm by 6 cm cuboid 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 panose="02020603050405020304" pitchFamily="18" charset="0"/>
                            </a:rPr>
                            <a:t>is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120 cm³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volume of a 1 cm by 10 cm by 2.5 cm cuboid is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 cm³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tetrahedron has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vertices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tetrahedron has </a:t>
                          </a:r>
                          <a:r>
                            <a:rPr lang="cy-GB" sz="155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55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edges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tetrahedron has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faces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triangle 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55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55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55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× base × </a:t>
                          </a:r>
                          <a:r>
                            <a:rPr lang="cy-GB" sz="155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parallelogram</a:t>
                          </a:r>
                          <a:r>
                            <a:rPr lang="en-GB" sz="155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b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base × </a:t>
                          </a:r>
                          <a:r>
                            <a:rPr lang="cy-GB" sz="155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trapezium</a:t>
                          </a:r>
                          <a:r>
                            <a:rPr lang="en-GB" sz="155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br>
                            <a:rPr lang="en-GB" sz="155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55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55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55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55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cy-GB" sz="155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cy-GB" sz="155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cy-GB" sz="155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cy-GB" sz="155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× height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Cynan has a cuboid measuring 5 cm by 6 cm by 3 cm. </a:t>
                          </a:r>
                          <a:r>
                            <a:rPr lang="en-GB" sz="155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is the surface area of the cuboid?</a:t>
                          </a:r>
                          <a:r>
                            <a:rPr lang="en-GB" sz="155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 cm²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0862695"/>
                  </p:ext>
                </p:extLst>
              </p:nvPr>
            </p:nvGraphicFramePr>
            <p:xfrm>
              <a:off x="2569777" y="332128"/>
              <a:ext cx="9186267" cy="61937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Pentagon =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Hecsagon =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Octagon =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Heptagon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7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Nonagon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9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Decagon 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10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cuboid</a:t>
                          </a:r>
                          <a:r>
                            <a:rPr lang="en-GB" sz="155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has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vertices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A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cuboid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has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sides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A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cuboid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faces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5 cm by 4 cm rectangle 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 panose="02020603050405020304" pitchFamily="18" charset="0"/>
                            </a:rPr>
                            <a:t>is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 cm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5 cm by 4 cm rectangle is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cm²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359000" r="-398" b="-56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</a:t>
                          </a:r>
                          <a:r>
                            <a:rPr lang="en-GB" sz="16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perimeter of a 2.5 cm by </a:t>
                          </a:r>
                          <a:br>
                            <a:rPr lang="en-GB" sz="16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6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 cm rectangle is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 cm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:r>
                            <a:rPr lang="en-GB" sz="16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2.5 cm by 6 cm rectangle is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 cm²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454455" r="-398" b="-455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volume of a 3 cm by 2 cm by 2 cm cuboid 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cm³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volume of a 4 cm by 5 cm by 6 cm cuboid 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 panose="02020603050405020304" pitchFamily="18" charset="0"/>
                            </a:rPr>
                            <a:t>is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120 cm³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volume of a 1 cm by 10 cm by 2.5 cm cuboid is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 cm³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5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tetrahedron has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vertices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tetrahedron has </a:t>
                          </a:r>
                          <a:r>
                            <a:rPr lang="cy-GB" sz="155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55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edges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A tetrahedron has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550" dirty="0" err="1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faces</a:t>
                          </a: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28000" r="-200199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The area of a parallelogram</a:t>
                          </a:r>
                          <a:r>
                            <a:rPr lang="en-GB" sz="155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b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base × </a:t>
                          </a:r>
                          <a:r>
                            <a:rPr lang="cy-GB" sz="1550" dirty="0" err="1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height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28000" r="-398" b="-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55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Cynan has a cuboid measuring 5 cm by 6 cm by 3 cm. </a:t>
                          </a:r>
                          <a:r>
                            <a:rPr lang="en-GB" sz="155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GB" sz="155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is the surface area of the cuboid?</a:t>
                          </a:r>
                          <a:r>
                            <a:rPr lang="en-GB" sz="1550" baseline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cy-GB" sz="155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 cm²</a:t>
                          </a:r>
                          <a:endParaRPr lang="cy-GB" sz="15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7588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461847"/>
                  </p:ext>
                </p:extLst>
              </p:nvPr>
            </p:nvGraphicFramePr>
            <p:xfrm>
              <a:off x="2569777" y="375435"/>
              <a:ext cx="9186267" cy="60695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9 × 6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15 – 19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77 ÷ 11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25% of $100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Subtract 1.4 from 5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4 × _____ = 100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7:30 a.m. on the 24 hour clock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 pound = _____ ounces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350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6.32 + 7.4 = 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2, 4, 15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2, 4, 15 is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5.218 to two decimal places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4 + 5 × 2 – 1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1% of £30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m = _________ cm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92% as a decimal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6³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The reciprocal of 8 is</a:t>
                          </a: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18 × 11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120 × ________ = 1.2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There are ___ thirds in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123,456 to three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significant figures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2 inches is about 5 cm.  Approximately how many cm are there in 5 inches?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461847"/>
                  </p:ext>
                </p:extLst>
              </p:nvPr>
            </p:nvGraphicFramePr>
            <p:xfrm>
              <a:off x="2569777" y="375435"/>
              <a:ext cx="9186267" cy="60695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9 × 6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15 – 19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77 ÷ 11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25% of $100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Subtract 1.4 from 5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4 × _____ = 100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7:30 a.m. on the 24 hour clock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 pound = _____ ounces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10% of 350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6.32 + 7.4 = 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2, 4, 15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2, 4, 15 is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5.218 to two decimal places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4 + 5 × 2 – 1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1% of £30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6667" r="-200199" b="-4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92% as a decimal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6³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The reciprocal of 8 is</a:t>
                          </a: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18 × 11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120 × ________ = 1.2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76344" r="-200199" b="-98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123,456 to three </a:t>
                          </a:r>
                          <a:b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significant figures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76344" r="-398" b="-989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2 inches is about 5 cm.  Approximately how many cm are there in 5 inches?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2953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6061493"/>
                  </p:ext>
                </p:extLst>
              </p:nvPr>
            </p:nvGraphicFramePr>
            <p:xfrm>
              <a:off x="2569777" y="291025"/>
              <a:ext cx="9186267" cy="62330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15 – 19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77 ÷ 11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of $100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$25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Subtract 1.4 from 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3.6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4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7:30 a.m.  on the 24 hour clock=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07:30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pound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ounces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350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6.32 + 7.4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13.72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mean of 2, 4, 15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range of 2, 4, 15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5.218 to two decimal places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5.22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4 + 5 × 2 – 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of £30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7,750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92% as a decimal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6³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The reciprocal of 8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 0.125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18 × 11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120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1.2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There are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thirds in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noProof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123,456 to three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significant figures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123,000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inches is about 5 cm. Approximately how many cm are there in 5 inches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12.5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6061493"/>
                  </p:ext>
                </p:extLst>
              </p:nvPr>
            </p:nvGraphicFramePr>
            <p:xfrm>
              <a:off x="2569777" y="291025"/>
              <a:ext cx="9186267" cy="62330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6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15 – 19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77 ÷ 11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of $100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$25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Subtract 1.4 from 5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3.6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4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7:30 a.m.  on the 24 hour clock=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07:30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pound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ounces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350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6.32 + 7.4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13.72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The mean of 2, 4, 15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 range of 2, 4, 15 is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5.218 to two decimal places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5.22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4 + 5 × 2 – 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of £30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£0.30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5730" r="-200199" b="-438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92% as a decimal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6³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216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695643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37719" r="-200199" b="-1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18 × 11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198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120 ×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1.2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94681" r="-200199" b="-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123,456 to three </a:t>
                          </a:r>
                          <a:b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significant figures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123,000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94681" r="-398" b="-97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 inches is about 5 cm. Approximately how many cm are there in 5 inches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12.5 cm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29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5179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397344"/>
                  </p:ext>
                </p:extLst>
              </p:nvPr>
            </p:nvGraphicFramePr>
            <p:xfrm>
              <a:off x="2569777" y="345349"/>
              <a:ext cx="9186267" cy="6092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Write down all the factors of 20: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12 × 11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17 ÷ 2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£80 – £29.99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240,000 doubled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0.2 + ______ = 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29.87 to one decimal place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275° is a _______ angle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25% of 44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7.5 + 2.7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Add 28.4 to 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–5, 0, 5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3 – 2 × 0 + 4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12 ÷ 0.5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 ÷ 0.2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6,400 g = __________ kg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noProof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i="1" noProof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______ %</a:t>
                          </a:r>
                          <a:endParaRPr lang="en-GB" sz="1800" noProof="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August = _______ days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120 ÷ 12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13 × 9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True or false? 1 is a prime number?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4 ÷ 0.8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The reciprocal of 15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0.000709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What is a quarter of half a kilogram in grams?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397344"/>
                  </p:ext>
                </p:extLst>
              </p:nvPr>
            </p:nvGraphicFramePr>
            <p:xfrm>
              <a:off x="2569777" y="345349"/>
              <a:ext cx="9186267" cy="6092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Write down all the factors of 20: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12 × 11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17 ÷ 2 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£80 – £29.99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240,000 doubled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0.2 + ______ = 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29.87 to one decimal place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275° is a _______ angle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25% of 44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7.5 + 2.7 = 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Add 28.4 to 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–5, 0, 5 = 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3 – 2 × 0 + 4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12 ÷ 0.5 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 ÷ 0.2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6,400 g = __________ kg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18889" r="-100598" b="-4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August = _______ days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noProof="0" dirty="0"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120 ÷ 12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13 × 9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True or false? 1 is a prime number?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4 ÷ 0.8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The reciprocal of 15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0.000709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What is a quarter of half a kilogram in grams?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30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18619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3680980"/>
                  </p:ext>
                </p:extLst>
              </p:nvPr>
            </p:nvGraphicFramePr>
            <p:xfrm>
              <a:off x="2569777" y="335805"/>
              <a:ext cx="9186267" cy="6129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Write down all the factors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20: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1, 2, 4, 5, 10, 20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12 × 11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132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17 ÷ 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8.5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£80 – £29.99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£50.01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240,000 doubled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480,000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0.2 +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29.87 to one decimal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place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29.9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275° is a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reflex </a:t>
                          </a: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angle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of 44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7.5 + 2.7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10.2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Add 28.4 to 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32.4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range of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–5, 0, 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3 – 2 × 0 + 4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÷ 0.5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÷ 0.2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6,400 g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6.4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August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days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120 ÷ 12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117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True or false? 1 is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prime number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0.8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The reciprocal of 15 is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0.000709 to one significant figure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0.0007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64706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is a quarter of half a kilogram in grams?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 g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3680980"/>
                  </p:ext>
                </p:extLst>
              </p:nvPr>
            </p:nvGraphicFramePr>
            <p:xfrm>
              <a:off x="2569777" y="335805"/>
              <a:ext cx="9186267" cy="6129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Write down all the factors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20: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1, 2, 4, 5, 10, 20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12 × 11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132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17 ÷ 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8.5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£80 – £29.99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£50.01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240,000 doubled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480,000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0.2 +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29.87 to one decimal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place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29.9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275° is a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reflex </a:t>
                          </a: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angle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of 44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7.5 + 2.7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10.2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Add 28.4 to 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32.4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The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range of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–5, 0, 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3 – 2 × 0 + 4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÷ 0.5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÷ 0.2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6,400 g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6.4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21111" r="-100598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August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days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120 ÷ 12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9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117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True or false? 1 is</a:t>
                          </a:r>
                          <a:r>
                            <a:rPr lang="en-GB" sz="1800" baseline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 prime number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?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0.8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885106" r="-100598" b="-10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0.000709 to one significant figure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0.0007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64706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What is a quarter of half a kilogram in grams?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 g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30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5434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600344" y="3136613"/>
            <a:ext cx="4544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History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Revision</a:t>
            </a:r>
            <a:r>
              <a:rPr lang="cy-GB" sz="3200" b="1" dirty="0">
                <a:latin typeface="Gill Sans MT" panose="020B0502020104020203" pitchFamily="34" charset="0"/>
              </a:rPr>
              <a:t> 21–30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145601"/>
            <a:ext cx="9583980" cy="656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In what year was Magnus Maximus born?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In Magnus’ dream, what was the spectacular fort made of?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What were the slaves doing in the dream?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How many messengers did Magnus send to search for </a:t>
            </a:r>
            <a:r>
              <a:rPr lang="en-US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What were the names of </a:t>
            </a:r>
            <a:r>
              <a:rPr lang="en-US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Elen’s</a:t>
            </a: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brothers?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When did Magnus leave Great Britain?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What is the name of the song which recalls Magnus Maximus?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When was the eastern part of the Roman Empire lost?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4905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412451"/>
                  </p:ext>
                </p:extLst>
              </p:nvPr>
            </p:nvGraphicFramePr>
            <p:xfrm>
              <a:off x="2569777" y="354747"/>
              <a:ext cx="9186267" cy="6092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2 × 12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63 + 20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30 ÷ 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5 cm = ______ 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5²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</a:t>
                          </a:r>
                          <a:r>
                            <a:rPr lang="cy-GB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pentagon has ____ sides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_____ %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14 ×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16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perimeter of an 8 cm by 5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1, 2, 3, 4, 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2, 3, 4, 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0.246 to two decimal places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2 + 4 × 6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30% of 40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36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25% as a fraction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3 days = ______ hours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3 × 2.4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(3 + 5) × 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volume of a cube with sides measuring 3 cm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4 ÷ 0.5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1.6 – 0.7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253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How many 49p cakes can Claudius buy with a £5 note?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412451"/>
                  </p:ext>
                </p:extLst>
              </p:nvPr>
            </p:nvGraphicFramePr>
            <p:xfrm>
              <a:off x="2569777" y="354747"/>
              <a:ext cx="9186267" cy="6092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2 × 12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63 + 20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30 ÷ 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5 cm = ______ 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5²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</a:t>
                          </a:r>
                          <a:r>
                            <a:rPr lang="cy-GB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pentagon has ____ sides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1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14 ×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16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perimeter of an 8 cm by 5 cm rectangle is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1, 2, 3, 4, 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2, 3, 4, 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0.246 to two decimal places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2 + 4 × 6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30% of 40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3483" r="-200199" b="-413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25% as a fraction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3 days = ______ hours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19) 3 × 2.4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20) (3 + 5) × 4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21) The volume of a cube with sides measuring 3 cm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22) 4 ÷ 0.5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23) 1.6 – 0.7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24) 253 to one significant figure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25) How many 49p cakes can Claudius buy with a £5 note?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91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1429895" y="3136613"/>
            <a:ext cx="6203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History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Revision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21–30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242487"/>
            <a:ext cx="9583980" cy="637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In what year was Magnus Maximus born</a:t>
            </a:r>
            <a:r>
              <a:rPr lang="en-GB" dirty="0"/>
              <a:t>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325 A.D.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In </a:t>
            </a:r>
            <a:r>
              <a:rPr lang="en-GB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Magnus’ </a:t>
            </a: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dream, what was the spectacular fort made of</a:t>
            </a:r>
            <a:r>
              <a:rPr lang="en-GB" dirty="0"/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 and shining precious gems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What were the slaves doing in the dream</a:t>
            </a:r>
            <a:r>
              <a:rPr lang="en-GB" dirty="0"/>
              <a:t>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Playing chess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How many messengers did Magnus send to search for </a:t>
            </a:r>
            <a:r>
              <a:rPr lang="en-GB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</a:t>
            </a:r>
            <a:r>
              <a:rPr lang="en-GB" dirty="0"/>
              <a:t>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What were the names of </a:t>
            </a:r>
            <a:r>
              <a:rPr lang="en-GB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Elen’s</a:t>
            </a: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brothers</a:t>
            </a:r>
            <a:r>
              <a:rPr lang="en-GB" dirty="0"/>
              <a:t>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Cynan</a:t>
            </a: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Adeon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When did Magnus leave Great Britain</a:t>
            </a:r>
            <a:r>
              <a:rPr lang="en-GB" dirty="0"/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383 O.C.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What is the name of the song which recalls Magnus Maximus</a:t>
            </a:r>
            <a:r>
              <a:rPr lang="en-GB" dirty="0"/>
              <a:t>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Yma</a:t>
            </a:r>
            <a:r>
              <a:rPr lang="en-GB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i="1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</a:t>
            </a:r>
            <a:endParaRPr lang="en-GB" sz="1100" i="1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When was the eastern part of the Roman Empire lost</a:t>
            </a:r>
            <a:r>
              <a:rPr lang="en-GB" dirty="0"/>
              <a:t>?</a:t>
            </a:r>
            <a:endParaRPr lang="en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1453 O.C.</a:t>
            </a:r>
            <a:endParaRPr lang="en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3205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9030814"/>
                  </p:ext>
                </p:extLst>
              </p:nvPr>
            </p:nvGraphicFramePr>
            <p:xfrm>
              <a:off x="2569777" y="354747"/>
              <a:ext cx="9186267" cy="61011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2 × 12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63 + 20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30 ÷ 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5 cm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5²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A pentagon has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sides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25 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%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14 × 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16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perimeter of an 8 cm by 5 cm rectangle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26 cm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1, 2, 3, 4, 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2, 3, 4, 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0.246 to two decimal places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0.25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2 + 4 × 6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26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30% of 40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36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25% as a fraction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3 days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72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hours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2.4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(3 + 5) ×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The volume of a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cube with sides measuring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 cm³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1.6 –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253 to one significant figure=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How many 49p cakes can Claudius buy with a £5 note? 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9030814"/>
                  </p:ext>
                </p:extLst>
              </p:nvPr>
            </p:nvGraphicFramePr>
            <p:xfrm>
              <a:off x="2569777" y="354747"/>
              <a:ext cx="9186267" cy="61011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1) 2 × 12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2) 63 + 20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3) 30 ÷ 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4) 5 cm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50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5) 5²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6) A pentagon has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5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sides</a:t>
                          </a:r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8) 14 × 2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9) 50% of 16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perimeter of an 8 cm by 5 cm rectangle is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26 cm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1, 2, 3, 4, 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1, 2, 3, 4, 5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0.246 to two decimal places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0.25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2 + 4 × 6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26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30% of 40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en-GB" sz="1800" dirty="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6667" r="-20019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06667" r="-100598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3 days = </a:t>
                          </a:r>
                          <a:r>
                            <a:rPr lang="en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72</a:t>
                          </a: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 hours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2.4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(3 + 5) ×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The volume of a</a:t>
                          </a:r>
                          <a:r>
                            <a:rPr lang="en-GB" sz="1800" baseline="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cube with sides measuring </a:t>
                          </a: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 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 cm³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1.6 –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253 to one significant figure= </a:t>
                          </a:r>
                          <a:r>
                            <a:rPr lang="en-GB" sz="1800" noProof="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GB" sz="1800" noProof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How many 49p cakes can Claudius buy with a £5 note? 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 rot="16200000">
            <a:off x="-613043" y="3136613"/>
            <a:ext cx="457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Answers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for</a:t>
            </a:r>
            <a:r>
              <a:rPr lang="cy-GB" sz="3200" b="1" dirty="0">
                <a:latin typeface="Gill Sans MT" panose="020B0502020104020203" pitchFamily="34" charset="0"/>
              </a:rPr>
              <a:t> </a:t>
            </a:r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40992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9454016"/>
                  </p:ext>
                </p:extLst>
              </p:nvPr>
            </p:nvGraphicFramePr>
            <p:xfrm>
              <a:off x="2569777" y="369034"/>
              <a:ext cx="9186267" cy="61011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6 ×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19 + 13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28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kg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6²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 – 10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×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70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area of a 4 cm by 3 cm rectangle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3, 2, 7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8, 4, 9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12.36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4 + 5 ×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20% of 15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9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en-GB" sz="1800">
                            <a:effectLst/>
                            <a:latin typeface="Gill Sans MT" panose="020B0502020104020203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24% as a decimal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2 minutes = ____ seconds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4 × 0.3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The perimeter of a 6 cm by 3.5 cm rectangle is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The volume of a 2 cm by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 cm by 4 cm cuboid is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2.4 ÷ 0.4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147 – 89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5.208 to the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nearest unit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49 × 6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9454016"/>
                  </p:ext>
                </p:extLst>
              </p:nvPr>
            </p:nvGraphicFramePr>
            <p:xfrm>
              <a:off x="2569777" y="369034"/>
              <a:ext cx="9186267" cy="61011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6 ×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19 + 13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28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kg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6²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 – 10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×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of 70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10) The area of a 4 cm by 3 cm rectangle is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11) The mean of 3, 2, 7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12) The range of 8, 4, 9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68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13) 12.36 to one decimal place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14) 4 + 5 × 2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15) 20% of 15 =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6667" r="-20019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17) 24% as a decimal =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 panose="020B0502020104020203" pitchFamily="34" charset="0"/>
                              <a:ea typeface="Calibri"/>
                              <a:cs typeface="Times New Roman"/>
                            </a:rPr>
                            <a:t>18) 2 minutes = ____ seconds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19) 4 × 0.3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20) The perimeter of a 6 cm by 3.5 cm rectangle is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21) The volume of a 2 cm by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3 cm by 4 cm cuboid is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22) 2.4 ÷ 0.4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23) 147 – 89 = </a:t>
                          </a:r>
                          <a:endParaRPr lang="en-GB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24) 5.208 to the </a:t>
                          </a:r>
                          <a:b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</a:b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nearest unit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Gill Sans MT"/>
                              <a:ea typeface="Calibri"/>
                              <a:cs typeface="Times New Roman"/>
                            </a:rPr>
                            <a:t>25) 49 × 6 = </a:t>
                          </a:r>
                          <a:endParaRPr lang="en-GB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 rot="16200000">
            <a:off x="1619042" y="55366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Emperor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8207" y="3347483"/>
            <a:ext cx="104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 err="1">
                <a:latin typeface="Gill Sans MT" panose="020B0502020104020203" pitchFamily="34" charset="0"/>
              </a:rPr>
              <a:t>Citizen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8279" y="313661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 err="1">
                <a:latin typeface="Gill Sans MT" panose="020B0502020104020203" pitchFamily="34" charset="0"/>
              </a:rPr>
              <a:t>Session</a:t>
            </a:r>
            <a:r>
              <a:rPr lang="cy-GB" sz="3200" b="1" dirty="0">
                <a:latin typeface="Gill Sans MT" panose="020B0502020104020203" pitchFamily="34" charset="0"/>
              </a:rPr>
              <a:t> 03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453979" y="3044280"/>
            <a:ext cx="6592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400" dirty="0">
                <a:ln w="254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C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libi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Numeracy with the Romans</a:t>
            </a:r>
            <a:endParaRPr lang="cy-GB" sz="4400" dirty="0"/>
          </a:p>
        </p:txBody>
      </p:sp>
    </p:spTree>
    <p:extLst>
      <p:ext uri="{BB962C8B-B14F-4D97-AF65-F5344CB8AC3E}">
        <p14:creationId xmlns:p14="http://schemas.microsoft.com/office/powerpoint/2010/main" val="21886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15076</Words>
  <Application>Microsoft Office PowerPoint</Application>
  <PresentationFormat>Widescreen</PresentationFormat>
  <Paragraphs>2464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Alibi</vt:lpstr>
      <vt:lpstr>Arial</vt:lpstr>
      <vt:lpstr>Calibri</vt:lpstr>
      <vt:lpstr>Calibri Light</vt:lpstr>
      <vt:lpstr>Cambria Math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Evans</dc:creator>
  <cp:lastModifiedBy>Dr Gareth Evans</cp:lastModifiedBy>
  <cp:revision>129</cp:revision>
  <dcterms:created xsi:type="dcterms:W3CDTF">2016-02-20T15:07:45Z</dcterms:created>
  <dcterms:modified xsi:type="dcterms:W3CDTF">2025-07-29T15:25:55Z</dcterms:modified>
</cp:coreProperties>
</file>