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5" r:id="rId1"/>
    <p:sldMasterId id="2147483923" r:id="rId2"/>
  </p:sldMasterIdLst>
  <p:sldIdLst>
    <p:sldId id="256" r:id="rId3"/>
    <p:sldId id="257" r:id="rId4"/>
    <p:sldId id="258" r:id="rId5"/>
    <p:sldId id="275" r:id="rId6"/>
    <p:sldId id="276" r:id="rId7"/>
    <p:sldId id="278" r:id="rId8"/>
    <p:sldId id="279" r:id="rId9"/>
    <p:sldId id="263" r:id="rId10"/>
    <p:sldId id="269" r:id="rId11"/>
    <p:sldId id="282" r:id="rId12"/>
    <p:sldId id="285" r:id="rId13"/>
    <p:sldId id="288" r:id="rId14"/>
    <p:sldId id="291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24" r:id="rId26"/>
    <p:sldId id="325" r:id="rId27"/>
    <p:sldId id="326" r:id="rId28"/>
    <p:sldId id="329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6" r:id="rId62"/>
    <p:sldId id="397" r:id="rId63"/>
    <p:sldId id="398" r:id="rId64"/>
    <p:sldId id="399" r:id="rId65"/>
    <p:sldId id="400" r:id="rId66"/>
    <p:sldId id="401" r:id="rId67"/>
    <p:sldId id="402" r:id="rId68"/>
    <p:sldId id="403" r:id="rId69"/>
    <p:sldId id="404" r:id="rId70"/>
    <p:sldId id="405" r:id="rId71"/>
    <p:sldId id="407" r:id="rId72"/>
    <p:sldId id="408" r:id="rId73"/>
    <p:sldId id="409" r:id="rId74"/>
    <p:sldId id="410" r:id="rId75"/>
    <p:sldId id="411" r:id="rId76"/>
    <p:sldId id="412" r:id="rId77"/>
    <p:sldId id="413" r:id="rId78"/>
    <p:sldId id="414" r:id="rId79"/>
    <p:sldId id="415" r:id="rId80"/>
    <p:sldId id="416" r:id="rId81"/>
    <p:sldId id="417" r:id="rId82"/>
    <p:sldId id="418" r:id="rId83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6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129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850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1679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932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71030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07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03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44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3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38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15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52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4/6/2015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3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4/6/2015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93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4/6/2015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99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10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28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2844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0837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8822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60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7973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67251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3286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41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6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4/6/2015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6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4/6/2015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9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4/6/2015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7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8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1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23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97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6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6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7.png"/><Relationship Id="rId4" Type="http://schemas.openxmlformats.org/officeDocument/2006/relationships/image" Target="../media/image14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1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1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-483982"/>
            <a:ext cx="8001000" cy="2971801"/>
          </a:xfrm>
        </p:spPr>
        <p:txBody>
          <a:bodyPr/>
          <a:lstStyle/>
          <a:p>
            <a:r>
              <a:rPr lang="cy-GB" dirty="0" smtClean="0"/>
              <a:t>5 y dydd</a:t>
            </a:r>
            <a:endParaRPr lang="cy-GB" dirty="0"/>
          </a:p>
        </p:txBody>
      </p:sp>
      <p:pic>
        <p:nvPicPr>
          <p:cNvPr id="1030" name="Picture 6" descr="http://oheducation.co.uk/wp-content/uploads/2013/11/fruit-and-v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91" y="1293340"/>
            <a:ext cx="6561100" cy="4014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32" name="Picture 8" descr="http://thumbs.dreamstime.com/z/mathematics-symbol-24009915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76"/>
          <a:stretch/>
        </p:blipFill>
        <p:spPr bwMode="auto">
          <a:xfrm>
            <a:off x="4332160" y="1784520"/>
            <a:ext cx="3469072" cy="447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0" y="2597725"/>
            <a:ext cx="2784218" cy="2784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110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0.6 fel canran.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blwch yn cynnwys 42 o wydrau. Mae’r blwch yn cael ei </a:t>
                </a:r>
                <a:br>
                  <a:rPr lang="cy-GB" dirty="0" smtClean="0"/>
                </a:br>
                <a:r>
                  <a:rPr lang="cy-GB" dirty="0" smtClean="0"/>
                  <a:t>ollwng ac mae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y-GB" dirty="0" smtClean="0"/>
                  <a:t> o’r gwydrau’n torri. Faint o’r gwydrau sy’n torri?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cy-GB" dirty="0" smtClean="0"/>
                  <a:t> pan fo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y-GB" dirty="0" smtClean="0"/>
                  <a:t> a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faint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y-GB" dirty="0" smtClean="0"/>
                  <a:t> yn y diagram isod.</a:t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endParaRPr lang="cy-GB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Gan ddangos eich holl waith cyfrifo, </a:t>
                </a:r>
                <a:r>
                  <a:rPr lang="cy-GB" b="1" dirty="0" smtClean="0"/>
                  <a:t>AMCANGYFRIFWCH</a:t>
                </a:r>
                <a:r>
                  <a:rPr lang="cy-GB" dirty="0" smtClean="0"/>
                  <a:t> werth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202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×60.3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0.191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  <a:endParaRPr lang="cy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948" y="2693770"/>
            <a:ext cx="3219436" cy="20668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5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17367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0.6 fel canran.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60%.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blwch yn cynnwys 42 o wydrau. Mae’r blwch yn cael ei </a:t>
                </a:r>
                <a:br>
                  <a:rPr lang="cy-GB" dirty="0" smtClean="0"/>
                </a:br>
                <a:r>
                  <a:rPr lang="cy-GB" dirty="0" smtClean="0"/>
                  <a:t>ollwng ac mae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y-GB" dirty="0" smtClean="0"/>
                  <a:t> o’r gwydrau’n torri. Faint o’r gwydrau sy’n torri?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35 o wydrau.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cy-GB" dirty="0" smtClean="0"/>
                  <a:t> pan fo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y-GB" dirty="0" smtClean="0"/>
                  <a:t> a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12 – 14 = –2.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faint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y-GB" dirty="0" smtClean="0"/>
                  <a:t> yn y diagram isod.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180° – 86° = 94º.</a:t>
                </a:r>
                <a:br>
                  <a:rPr lang="cy-GB" dirty="0" smtClean="0"/>
                </a:br>
                <a:r>
                  <a:rPr lang="cy-GB" dirty="0" smtClean="0"/>
                  <a:t>94° ÷ 2 = 47°.</a:t>
                </a:r>
                <a:br>
                  <a:rPr lang="cy-GB" dirty="0" smtClean="0"/>
                </a:br>
                <a:r>
                  <a:rPr lang="cy-GB" dirty="0" smtClean="0"/>
                  <a:t>180° – 47° = 133°.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Gan ddangos eich holl waith cyfrifo, </a:t>
                </a:r>
                <a:r>
                  <a:rPr lang="cy-GB" b="1" dirty="0" smtClean="0"/>
                  <a:t>AMCANGYFRIFWCH</a:t>
                </a:r>
                <a:r>
                  <a:rPr lang="cy-GB" dirty="0" smtClean="0"/>
                  <a:t> werth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202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×60.3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0.191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202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×60.3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0.191</m:t>
                        </m:r>
                      </m:den>
                    </m:f>
                    <m:r>
                      <a:rPr lang="cy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200×60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12000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=12000×5=60000.</m:t>
                    </m:r>
                  </m:oMath>
                </a14:m>
                <a:endParaRPr lang="cy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115" y="2749322"/>
            <a:ext cx="2420837" cy="155415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5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75626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bag o dywod yn costio £2.56. </a:t>
                </a:r>
                <a:br>
                  <a:rPr lang="cy-GB" dirty="0" smtClean="0"/>
                </a:br>
                <a:r>
                  <a:rPr lang="cy-GB" dirty="0" smtClean="0"/>
                  <a:t>Faint </a:t>
                </a:r>
                <a:r>
                  <a:rPr lang="cy-GB" dirty="0"/>
                  <a:t>o fagiau llawn o dywod y gellir eu prynu am £40</a:t>
                </a:r>
                <a:r>
                  <a:rPr lang="cy-GB" dirty="0" smtClean="0"/>
                  <a:t>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Cofnododd siopwr nifer y cylchgronau a werthwyd bob wythnos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am </a:t>
                </a:r>
                <a:r>
                  <a:rPr lang="cy-GB" dirty="0"/>
                  <a:t>12 wythnos yn </a:t>
                </a:r>
                <a:r>
                  <a:rPr lang="cy-GB" dirty="0" smtClean="0"/>
                  <a:t>olynol. Dyma’r </a:t>
                </a:r>
                <a:r>
                  <a:rPr lang="cy-GB" dirty="0"/>
                  <a:t>canlyniadau</a:t>
                </a:r>
                <a:r>
                  <a:rPr lang="cy-GB" dirty="0" smtClean="0"/>
                  <a:t>:</a:t>
                </a:r>
              </a:p>
              <a:p>
                <a:pPr marL="0" indent="0">
                  <a:buNone/>
                </a:pPr>
                <a:r>
                  <a:rPr lang="cy-GB" dirty="0"/>
                  <a:t>	</a:t>
                </a:r>
                <a:r>
                  <a:rPr lang="cy-GB" dirty="0" smtClean="0"/>
                  <a:t>56	68	54	76	69	48	83	88	67	58	76	85</a:t>
                </a:r>
                <a:endParaRPr lang="cy-GB" dirty="0"/>
              </a:p>
              <a:p>
                <a:pPr marL="0" indent="0">
                  <a:buNone/>
                </a:pPr>
                <a:r>
                  <a:rPr lang="cy-GB" dirty="0"/>
                  <a:t>	Cyfrifwch nifer cymedrig y cylchgronau a werthwyd bob wythnos</a:t>
                </a:r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cy-GB" dirty="0" smtClean="0"/>
                  <a:t>Newidiodd </a:t>
                </a:r>
                <a:r>
                  <a:rPr lang="cy-GB" dirty="0"/>
                  <a:t>Lisa £450 yn bunnoedd yr Aifft pan oedd y gyfradd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cyfnewid </a:t>
                </a:r>
                <a:r>
                  <a:rPr lang="cy-GB" dirty="0"/>
                  <a:t>yn £1 = 9.8 </a:t>
                </a:r>
                <a:r>
                  <a:rPr lang="cy-GB" dirty="0" smtClean="0"/>
                  <a:t>punt yr Aifft. Faint </a:t>
                </a:r>
                <a:r>
                  <a:rPr lang="cy-GB" dirty="0"/>
                  <a:t>o bunnoedd yr Aifft gafodd Lisa</a:t>
                </a:r>
                <a:r>
                  <a:rPr lang="cy-GB" dirty="0" smtClean="0"/>
                  <a:t>?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cy-GB" dirty="0"/>
                  <a:t>Ffactoriwch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cy-GB" dirty="0"/>
                  <a:t>Cyfrifwch arwynebedd hanner cylch sydd â’i ddiamedr yn </a:t>
                </a:r>
                <a:r>
                  <a:rPr lang="cy-GB" dirty="0" smtClean="0"/>
                  <a:t>12.8 </a:t>
                </a:r>
                <a:r>
                  <a:rPr lang="cy-GB" dirty="0"/>
                  <a:t>cm.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6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303317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bag o dywod yn costio £2.56. </a:t>
                </a:r>
                <a:br>
                  <a:rPr lang="cy-GB" dirty="0" smtClean="0"/>
                </a:br>
                <a:r>
                  <a:rPr lang="cy-GB" dirty="0" smtClean="0"/>
                  <a:t>Faint </a:t>
                </a:r>
                <a:r>
                  <a:rPr lang="cy-GB" dirty="0"/>
                  <a:t>o fagiau llawn o dywod y gellir eu prynu am £40</a:t>
                </a:r>
                <a:r>
                  <a:rPr lang="cy-GB" dirty="0" smtClean="0"/>
                  <a:t>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15 bag. (15 × £2.56 = £38.40; mae £40 – £38.40 = £1.60 ar ôl.)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Cofnododd siopwr nifer y cylchgronau a werthwyd bob wythnos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am </a:t>
                </a:r>
                <a:r>
                  <a:rPr lang="cy-GB" dirty="0"/>
                  <a:t>12 wythnos yn </a:t>
                </a:r>
                <a:r>
                  <a:rPr lang="cy-GB" dirty="0" smtClean="0"/>
                  <a:t>olynol. Dyma’r </a:t>
                </a:r>
                <a:r>
                  <a:rPr lang="cy-GB" dirty="0"/>
                  <a:t>canlyniadau</a:t>
                </a:r>
                <a:r>
                  <a:rPr lang="cy-GB" dirty="0" smtClean="0"/>
                  <a:t>:</a:t>
                </a:r>
              </a:p>
              <a:p>
                <a:pPr marL="0" indent="0">
                  <a:buNone/>
                </a:pPr>
                <a:r>
                  <a:rPr lang="cy-GB" dirty="0"/>
                  <a:t>	</a:t>
                </a:r>
                <a:r>
                  <a:rPr lang="cy-GB" dirty="0" smtClean="0"/>
                  <a:t>56	68	54	76	69	48	83	88	67	58	76	85</a:t>
                </a:r>
                <a:endParaRPr lang="cy-GB" dirty="0"/>
              </a:p>
              <a:p>
                <a:pPr marL="0" indent="0">
                  <a:buNone/>
                </a:pPr>
                <a:r>
                  <a:rPr lang="cy-GB" dirty="0"/>
                  <a:t>	Cyfrifwch nifer cymedrig y cylchgronau a werthwyd bob wythnos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dirty="0" smtClean="0"/>
                  <a:t> 	</a:t>
                </a:r>
                <a:r>
                  <a:rPr lang="cy-GB" b="1" dirty="0" smtClean="0"/>
                  <a:t>Ateb:</a:t>
                </a:r>
                <a:r>
                  <a:rPr lang="cy-GB" dirty="0" smtClean="0"/>
                  <a:t> 828 ÷ 12 – 69 cylchgrawn.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cy-GB" dirty="0" smtClean="0"/>
                  <a:t>Newidiodd </a:t>
                </a:r>
                <a:r>
                  <a:rPr lang="cy-GB" dirty="0"/>
                  <a:t>Lisa £450 yn bunnoedd yr Aifft pan oedd y gyfradd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cyfnewid </a:t>
                </a:r>
                <a:r>
                  <a:rPr lang="cy-GB" dirty="0"/>
                  <a:t>yn £1 = 9.8 </a:t>
                </a:r>
                <a:r>
                  <a:rPr lang="cy-GB" dirty="0" smtClean="0"/>
                  <a:t>punt yr Aifft. Faint </a:t>
                </a:r>
                <a:r>
                  <a:rPr lang="cy-GB" dirty="0"/>
                  <a:t>o bunnoedd yr Aifft gafodd Lisa</a:t>
                </a:r>
                <a:r>
                  <a:rPr lang="cy-GB" dirty="0" smtClean="0"/>
                  <a:t>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£450 × 9.8 = 4410 punt yr Aifft.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cy-GB" dirty="0"/>
                  <a:t>Ffactoriwch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cy-GB" dirty="0"/>
                  <a:t>Cyfrifwch arwynebedd hanner cylch sydd â’i ddiamedr yn </a:t>
                </a:r>
                <a:r>
                  <a:rPr lang="cy-GB" dirty="0" smtClean="0"/>
                  <a:t>12.8 </a:t>
                </a:r>
                <a:r>
                  <a:rPr lang="cy-GB" dirty="0"/>
                  <a:t>cm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Radiws = 6.4cm; Arwynebedd Cylch = </a:t>
                </a:r>
                <a14:m>
                  <m:oMath xmlns:m="http://schemas.openxmlformats.org/officeDocument/2006/math">
                    <m:r>
                      <a:rPr lang="cy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cy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6.4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=128.6796…</m:t>
                    </m:r>
                  </m:oMath>
                </a14:m>
                <a:r>
                  <a:rPr lang="cy-GB" dirty="0" smtClean="0"/>
                  <a:t> cm²;</a:t>
                </a:r>
                <a:br>
                  <a:rPr lang="cy-GB" dirty="0" smtClean="0"/>
                </a:br>
                <a:r>
                  <a:rPr lang="cy-GB" dirty="0" smtClean="0"/>
                  <a:t>Arwynebedd hanner cylch =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128.6796…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÷2=64.34</m:t>
                    </m:r>
                  </m:oMath>
                </a14:m>
                <a:r>
                  <a:rPr lang="cy-GB" dirty="0" smtClean="0"/>
                  <a:t> cm² i 2 le degol.</a:t>
                </a:r>
                <a:endParaRPr lang="cy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18" t="-595" b="-1548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6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4122725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y rhif 15 000 000 mewn geiriau.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Lluniwch gylch o amgylch pob ffracsiwn nad yw’n gywerth ag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cy-GB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cy-GB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cy-GB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cy-GB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cy-GB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Pan fo rhif yn cael ei luosi â 4 ac yna bod 7 yn cael ei dynnu o’r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canlyniad</a:t>
                </a:r>
                <a:r>
                  <a:rPr lang="cy-GB" dirty="0"/>
                  <a:t>, yr ateb yw </a:t>
                </a:r>
                <a:r>
                  <a:rPr lang="cy-GB" dirty="0" smtClean="0"/>
                  <a:t>25. Beth </a:t>
                </a:r>
                <a:r>
                  <a:rPr lang="cy-GB" dirty="0"/>
                  <a:t>yw’r rhif</a:t>
                </a:r>
                <a:r>
                  <a:rPr lang="cy-GB" dirty="0" smtClean="0"/>
                  <a:t>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Defnyddiwch y ffaith fod 63 × 152 = 9576 i ysgrifennu’r atebion i’r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canlynol:  	(a) 630 × 1.52</a:t>
                </a:r>
                <a:br>
                  <a:rPr lang="cy-GB" dirty="0" smtClean="0"/>
                </a:br>
                <a:r>
                  <a:rPr lang="cy-GB" dirty="0" smtClean="0"/>
                  <a:t>                   </a:t>
                </a:r>
                <a:r>
                  <a:rPr lang="cy-GB" sz="1200" dirty="0" smtClean="0"/>
                  <a:t> </a:t>
                </a:r>
                <a:r>
                  <a:rPr lang="cy-GB" dirty="0" smtClean="0"/>
                  <a:t>(b) 9576 ÷ 630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Enwch bâr o drionglau cyfath.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cy-GB" dirty="0"/>
              </a:p>
              <a:p>
                <a:pPr marL="457200" indent="-457200">
                  <a:buFont typeface="+mj-lt"/>
                  <a:buAutoNum type="arabicPeriod"/>
                </a:pPr>
                <a:endParaRPr lang="cy-GB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cy-GB" dirty="0"/>
              </a:p>
              <a:p>
                <a:pPr marL="457200" indent="-457200">
                  <a:buFont typeface="+mj-lt"/>
                  <a:buAutoNum type="arabicPeriod"/>
                </a:pPr>
                <a:endParaRPr lang="cy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 t="-3690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369" y="3825259"/>
            <a:ext cx="3708571" cy="1798768"/>
          </a:xfrm>
          <a:prstGeom prst="rect">
            <a:avLst/>
          </a:prstGeom>
        </p:spPr>
      </p:pic>
      <p:pic>
        <p:nvPicPr>
          <p:cNvPr id="11" name="Picture 10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7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12623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y rhif 15 000 000 mewn geiriau.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Un deg pump miliwn.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Lluniwch gylch o amgylch pob ffracsiwn nad yw’n gywerth ag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cy-GB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cy-GB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cy-GB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cy-GB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cy-GB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Pan fo rhif yn cael ei luosi â 4 ac yna bod 7 yn cael ei dynnu o’r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canlyniad</a:t>
                </a:r>
                <a:r>
                  <a:rPr lang="cy-GB" dirty="0"/>
                  <a:t>, yr ateb yw </a:t>
                </a:r>
                <a:r>
                  <a:rPr lang="cy-GB" dirty="0" smtClean="0"/>
                  <a:t>25. Beth </a:t>
                </a:r>
                <a:r>
                  <a:rPr lang="cy-GB" dirty="0"/>
                  <a:t>yw’r rhif</a:t>
                </a:r>
                <a:r>
                  <a:rPr lang="cy-GB" dirty="0" smtClean="0"/>
                  <a:t>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8.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Defnyddiwch y ffaith fod 63 × 152 = 9576 i ysgrifennu’r atebion i’r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canlynol:  	(a) 630 × 1.52 = 957.6</a:t>
                </a:r>
                <a:br>
                  <a:rPr lang="cy-GB" dirty="0" smtClean="0"/>
                </a:br>
                <a:r>
                  <a:rPr lang="cy-GB" dirty="0" smtClean="0"/>
                  <a:t>                   </a:t>
                </a:r>
                <a:r>
                  <a:rPr lang="cy-GB" sz="1200" dirty="0" smtClean="0"/>
                  <a:t> </a:t>
                </a:r>
                <a:r>
                  <a:rPr lang="cy-GB" dirty="0" smtClean="0"/>
                  <a:t>(b) 9576 ÷ 630 = 15.2.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Enwch bâr o drionglau cyfath.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C a D.</a:t>
                </a:r>
                <a:endParaRPr lang="cy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586" y="3819436"/>
            <a:ext cx="3708571" cy="179876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40908" y="1746419"/>
            <a:ext cx="477795" cy="5931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1" name="Oval 10"/>
          <p:cNvSpPr/>
          <p:nvPr/>
        </p:nvSpPr>
        <p:spPr>
          <a:xfrm>
            <a:off x="4761942" y="1757632"/>
            <a:ext cx="477795" cy="5931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12" name="Picture 11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7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64635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bananas yn cael eu gwerthu am 80c y kg.</a:t>
                </a:r>
                <a:br>
                  <a:rPr lang="cy-GB" dirty="0" smtClean="0"/>
                </a:br>
                <a:r>
                  <a:rPr lang="cy-GB" dirty="0" smtClean="0"/>
                  <a:t>Cyfanswm </a:t>
                </a:r>
                <a:r>
                  <a:rPr lang="cy-GB" dirty="0"/>
                  <a:t>cost </a:t>
                </a:r>
                <a:r>
                  <a:rPr lang="cy-GB" dirty="0" smtClean="0"/>
                  <a:t>0.6 </a:t>
                </a:r>
                <a:r>
                  <a:rPr lang="cy-GB" dirty="0"/>
                  <a:t>kg o fananas a </a:t>
                </a:r>
                <a:r>
                  <a:rPr lang="cy-GB" dirty="0" smtClean="0"/>
                  <a:t>0.5 </a:t>
                </a:r>
                <a:r>
                  <a:rPr lang="cy-GB" dirty="0"/>
                  <a:t>kg o ellyg (pears) yw £</a:t>
                </a:r>
                <a:r>
                  <a:rPr lang="cy-GB" dirty="0" smtClean="0"/>
                  <a:t>1.43.</a:t>
                </a:r>
                <a:br>
                  <a:rPr lang="cy-GB" dirty="0" smtClean="0"/>
                </a:br>
                <a:r>
                  <a:rPr lang="cy-GB" dirty="0" smtClean="0"/>
                  <a:t>Beth </a:t>
                </a:r>
                <a:r>
                  <a:rPr lang="cy-GB" dirty="0"/>
                  <a:t>yw cost gellyg am bob cilogram</a:t>
                </a:r>
                <a:r>
                  <a:rPr lang="cy-GB" dirty="0" smtClean="0"/>
                  <a:t>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Pris arian parod camera digidol yw £720. Mae’r pris hurbwcas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(</a:t>
                </a:r>
                <a:r>
                  <a:rPr lang="cy-GB" i="1" dirty="0"/>
                  <a:t>hire purchase</a:t>
                </a:r>
                <a:r>
                  <a:rPr lang="cy-GB" dirty="0"/>
                  <a:t>) yn </a:t>
                </a:r>
                <a:r>
                  <a:rPr lang="cy-GB" dirty="0" smtClean="0"/>
                  <a:t>cynnwys blaendal </a:t>
                </a:r>
                <a:r>
                  <a:rPr lang="cy-GB" dirty="0"/>
                  <a:t>o 15% o’r pris arian parod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ynghyd </a:t>
                </a:r>
                <a:r>
                  <a:rPr lang="cy-GB" dirty="0"/>
                  <a:t>â 24 taliad misol o £</a:t>
                </a:r>
                <a:r>
                  <a:rPr lang="cy-GB" dirty="0" smtClean="0"/>
                  <a:t>27.50. Beth </a:t>
                </a:r>
                <a:r>
                  <a:rPr lang="cy-GB" dirty="0"/>
                  <a:t>yw’r pris </a:t>
                </a:r>
                <a:r>
                  <a:rPr lang="cy-GB" dirty="0" smtClean="0"/>
                  <a:t>hurbwrcas?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y nawfed rhif yn y dilyniant 1, 3, 5, 7, 9, ...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werth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2.89</m:t>
                        </m:r>
                      </m:e>
                    </m:rad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Mrs Jones yn prynu 7 pâr o sanau. Maent yn costio 95c y pâr.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Faint </a:t>
                </a:r>
                <a:r>
                  <a:rPr lang="cy-GB" dirty="0"/>
                  <a:t>o newid y </a:t>
                </a:r>
                <a:r>
                  <a:rPr lang="cy-GB" dirty="0" smtClean="0"/>
                  <a:t>bydd hi’n </a:t>
                </a:r>
                <a:r>
                  <a:rPr lang="cy-GB" dirty="0"/>
                  <a:t>ei gael o £10?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8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970147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bananas yn cael eu gwerthu am 80c y kg.</a:t>
                </a:r>
                <a:br>
                  <a:rPr lang="cy-GB" dirty="0" smtClean="0"/>
                </a:br>
                <a:r>
                  <a:rPr lang="cy-GB" dirty="0" smtClean="0"/>
                  <a:t>Cyfanswm </a:t>
                </a:r>
                <a:r>
                  <a:rPr lang="cy-GB" dirty="0"/>
                  <a:t>cost </a:t>
                </a:r>
                <a:r>
                  <a:rPr lang="cy-GB" dirty="0" smtClean="0"/>
                  <a:t>0.6 </a:t>
                </a:r>
                <a:r>
                  <a:rPr lang="cy-GB" dirty="0"/>
                  <a:t>kg o fananas a </a:t>
                </a:r>
                <a:r>
                  <a:rPr lang="cy-GB" dirty="0" smtClean="0"/>
                  <a:t>0.5 </a:t>
                </a:r>
                <a:r>
                  <a:rPr lang="cy-GB" dirty="0"/>
                  <a:t>kg o ellyg (pears) yw £</a:t>
                </a:r>
                <a:r>
                  <a:rPr lang="cy-GB" dirty="0" smtClean="0"/>
                  <a:t>1.43.</a:t>
                </a:r>
                <a:br>
                  <a:rPr lang="cy-GB" dirty="0" smtClean="0"/>
                </a:br>
                <a:r>
                  <a:rPr lang="cy-GB" dirty="0" smtClean="0"/>
                  <a:t>Beth </a:t>
                </a:r>
                <a:r>
                  <a:rPr lang="cy-GB" dirty="0"/>
                  <a:t>yw cost gellyg am bob cilogram</a:t>
                </a:r>
                <a:r>
                  <a:rPr lang="cy-GB" dirty="0" smtClean="0"/>
                  <a:t>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£1.90.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Pris arian parod camera digidol yw £720. Mae’r pris hurbwcas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(</a:t>
                </a:r>
                <a:r>
                  <a:rPr lang="cy-GB" i="1" dirty="0"/>
                  <a:t>hire purchase</a:t>
                </a:r>
                <a:r>
                  <a:rPr lang="cy-GB" dirty="0"/>
                  <a:t>) yn </a:t>
                </a:r>
                <a:r>
                  <a:rPr lang="cy-GB" dirty="0" smtClean="0"/>
                  <a:t>cynnwys blaendal </a:t>
                </a:r>
                <a:r>
                  <a:rPr lang="cy-GB" dirty="0"/>
                  <a:t>o 15% o’r pris arian parod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ynghyd </a:t>
                </a:r>
                <a:r>
                  <a:rPr lang="cy-GB" dirty="0"/>
                  <a:t>â 24 taliad misol o £</a:t>
                </a:r>
                <a:r>
                  <a:rPr lang="cy-GB" dirty="0" smtClean="0"/>
                  <a:t>27.50. Beth </a:t>
                </a:r>
                <a:r>
                  <a:rPr lang="cy-GB" dirty="0"/>
                  <a:t>yw’r pris </a:t>
                </a:r>
                <a:r>
                  <a:rPr lang="cy-GB" dirty="0" smtClean="0"/>
                  <a:t>hurbwrcas?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£768.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y nawfed rhif yn y dilyniant 1, 3, 5, 7, 9, ...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17.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werth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2.89</m:t>
                        </m:r>
                      </m:e>
                    </m:rad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1.7.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Mrs Jones yn prynu 7 pâr o sanau. Maent yn costio 95c y pâr.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Faint </a:t>
                </a:r>
                <a:r>
                  <a:rPr lang="cy-GB" dirty="0"/>
                  <a:t>o newid y </a:t>
                </a:r>
                <a:r>
                  <a:rPr lang="cy-GB" dirty="0" smtClean="0"/>
                  <a:t>bydd hi’n </a:t>
                </a:r>
                <a:r>
                  <a:rPr lang="cy-GB" dirty="0"/>
                  <a:t>ei gael o £10</a:t>
                </a:r>
                <a:r>
                  <a:rPr lang="cy-GB" dirty="0" smtClean="0"/>
                  <a:t>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£3.35.</a:t>
                </a:r>
                <a:endParaRPr lang="cy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8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966448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Mae’r rhif 519 yn cael ei luosi ag 1000. Beth yw gwerth y 9 yn yr ateb?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Darganfyddwch </a:t>
                </a:r>
                <a:r>
                  <a:rPr lang="cy-GB" dirty="0" smtClean="0"/>
                  <a:t>werth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y-GB" i="1" dirty="0" smtClean="0">
                        <a:latin typeface="Cambria Math" panose="02040503050406030204" pitchFamily="18" charset="0"/>
                      </a:rPr>
                      <m:t> — </m:t>
                    </m:r>
                    <m:r>
                      <a:rPr lang="cy-GB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cy-GB" i="1" dirty="0">
                        <a:latin typeface="Cambria Math" panose="02040503050406030204" pitchFamily="18" charset="0"/>
                      </a:rPr>
                      <m:t> — 8</m:t>
                    </m:r>
                    <m:r>
                      <a:rPr lang="cy-GB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cy-GB" dirty="0" smtClean="0"/>
                  <a:t> </a:t>
                </a:r>
                <a:r>
                  <a:rPr lang="cy-GB" dirty="0"/>
                  <a:t>pan fo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y-GB" i="1" dirty="0" smtClean="0">
                        <a:latin typeface="Cambria Math" panose="02040503050406030204" pitchFamily="18" charset="0"/>
                      </a:rPr>
                      <m:t> = 11</m:t>
                    </m:r>
                  </m:oMath>
                </a14:m>
                <a:r>
                  <a:rPr lang="cy-GB" dirty="0"/>
                  <a:t>,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cy-GB" i="1" dirty="0" smtClean="0">
                        <a:latin typeface="Cambria Math" panose="02040503050406030204" pitchFamily="18" charset="0"/>
                      </a:rPr>
                      <m:t> = 5 </m:t>
                    </m:r>
                  </m:oMath>
                </a14:m>
                <a:r>
                  <a:rPr lang="cy-GB" dirty="0"/>
                  <a:t>ac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y-GB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y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Clwb Cefnogwyr Criced yn dymuno trefnu trip i Lundain ar gyfer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650 </a:t>
                </a:r>
                <a:r>
                  <a:rPr lang="cy-GB" dirty="0"/>
                  <a:t>o </a:t>
                </a:r>
                <a:r>
                  <a:rPr lang="cy-GB" dirty="0" smtClean="0"/>
                  <a:t>aelodau. Faint </a:t>
                </a:r>
                <a:r>
                  <a:rPr lang="cy-GB" dirty="0"/>
                  <a:t>o fysiau y bydd angen eu llogi os oes gan bob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bws </a:t>
                </a:r>
                <a:r>
                  <a:rPr lang="cy-GB" dirty="0"/>
                  <a:t>seddau ar gyfer 42 o bobl</a:t>
                </a:r>
                <a:r>
                  <a:rPr lang="cy-GB" dirty="0" smtClean="0"/>
                  <a:t>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(a) 0.3 × 0.4, 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Rhannwch £150 rhwng Ann a Meinir yn ôl y gymhareb 3:2.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9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091916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Mae’r rhif 519 yn cael ei luosi ag 1000. Beth yw gwerth y 9 yn yr ateb?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Naw deg (90).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Darganfyddwch </a:t>
                </a:r>
                <a:r>
                  <a:rPr lang="cy-GB" dirty="0" smtClean="0"/>
                  <a:t>werth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y-GB" i="1" dirty="0" smtClean="0">
                        <a:latin typeface="Cambria Math" panose="02040503050406030204" pitchFamily="18" charset="0"/>
                      </a:rPr>
                      <m:t> — </m:t>
                    </m:r>
                    <m:r>
                      <a:rPr lang="cy-GB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cy-GB" i="1" dirty="0">
                        <a:latin typeface="Cambria Math" panose="02040503050406030204" pitchFamily="18" charset="0"/>
                      </a:rPr>
                      <m:t> — 8</m:t>
                    </m:r>
                    <m:r>
                      <a:rPr lang="cy-GB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cy-GB" dirty="0" smtClean="0"/>
                  <a:t> </a:t>
                </a:r>
                <a:r>
                  <a:rPr lang="cy-GB" dirty="0"/>
                  <a:t>pan fo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y-GB" i="1" dirty="0" smtClean="0">
                        <a:latin typeface="Cambria Math" panose="02040503050406030204" pitchFamily="18" charset="0"/>
                      </a:rPr>
                      <m:t> = 11</m:t>
                    </m:r>
                  </m:oMath>
                </a14:m>
                <a:r>
                  <a:rPr lang="cy-GB" dirty="0"/>
                  <a:t>,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cy-GB" i="1" dirty="0" smtClean="0">
                        <a:latin typeface="Cambria Math" panose="02040503050406030204" pitchFamily="18" charset="0"/>
                      </a:rPr>
                      <m:t> = 5 </m:t>
                    </m:r>
                  </m:oMath>
                </a14:m>
                <a:r>
                  <a:rPr lang="cy-GB" dirty="0"/>
                  <a:t>ac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y-GB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y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11 – 5 – 8×</m:t>
                    </m:r>
                    <m:f>
                      <m:fPr>
                        <m:ctrlPr>
                          <a:rPr lang="cy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y-GB" b="0" i="1" dirty="0" smtClean="0">
                        <a:latin typeface="Cambria Math" panose="02040503050406030204" pitchFamily="18" charset="0"/>
                      </a:rPr>
                      <m:t>=11−5−4=2</m:t>
                    </m:r>
                    <m:r>
                      <a:rPr lang="cy-GB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y-GB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Clwb Cefnogwyr Criced yn dymuno trefnu trip i Lundain ar gyfer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650 </a:t>
                </a:r>
                <a:r>
                  <a:rPr lang="cy-GB" dirty="0"/>
                  <a:t>o </a:t>
                </a:r>
                <a:r>
                  <a:rPr lang="cy-GB" dirty="0" smtClean="0"/>
                  <a:t>aelodau. Faint </a:t>
                </a:r>
                <a:r>
                  <a:rPr lang="cy-GB" dirty="0"/>
                  <a:t>o fysiau y bydd angen eu llogi os oes gan bob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bws </a:t>
                </a:r>
                <a:r>
                  <a:rPr lang="cy-GB" dirty="0"/>
                  <a:t>seddau ar gyfer 42 o bobl</a:t>
                </a:r>
                <a:r>
                  <a:rPr lang="cy-GB" dirty="0" smtClean="0"/>
                  <a:t>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650 ÷ 42 = 15 gweddill 20, felly bydd angen llogi 16 bws.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(a) 0.3 × 0.4, 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(a) 0.12 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Rhannwch £150 rhwng Ann a Meinir yn ôl y gymhareb 3:2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Mae Ann yn cael £90 tra bod Meinir yn cael £60.</a:t>
                </a:r>
                <a:endParaRPr lang="cy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9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340827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80086"/>
            <a:ext cx="11186512" cy="51239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y-GB" dirty="0" smtClean="0"/>
              <a:t>Mynegwch 150 fel lluoswm ffactorau cysefin ar ffurf indecs.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Datryswch yr hafaliad canlynol: </a:t>
            </a:r>
            <a:r>
              <a:rPr lang="cy-GB" i="1" dirty="0" smtClean="0"/>
              <a:t>3x + 7 = 19</a:t>
            </a:r>
            <a:r>
              <a:rPr lang="cy-GB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Ysgrifennwch werth y 7 yn y rhif 47,361.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Mae’r diagram yn dangos bws a dyn.</a:t>
            </a:r>
            <a:br>
              <a:rPr lang="cy-GB" dirty="0" smtClean="0"/>
            </a:br>
            <a:r>
              <a:rPr lang="cy-GB" dirty="0" smtClean="0"/>
              <a:t>Ysgrifennwch </a:t>
            </a:r>
            <a:r>
              <a:rPr lang="cy-GB" b="1" dirty="0" smtClean="0"/>
              <a:t>amcangyfrif</a:t>
            </a:r>
            <a:r>
              <a:rPr lang="cy-GB" dirty="0" smtClean="0"/>
              <a:t> ar gyfer </a:t>
            </a:r>
            <a:r>
              <a:rPr lang="cy-GB" b="1" dirty="0" smtClean="0"/>
              <a:t>taldra gwirioneddol </a:t>
            </a:r>
            <a:r>
              <a:rPr lang="cy-GB" dirty="0" smtClean="0"/>
              <a:t>y dyn.</a:t>
            </a:r>
            <a:br>
              <a:rPr lang="cy-GB" dirty="0" smtClean="0"/>
            </a:b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/>
            </a:r>
            <a:br>
              <a:rPr lang="cy-GB" dirty="0" smtClean="0"/>
            </a:br>
            <a:endParaRPr lang="cy-GB" dirty="0" smtClean="0"/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Symleiddiwch </a:t>
            </a:r>
            <a:r>
              <a:rPr lang="cy-GB" i="1" dirty="0" smtClean="0"/>
              <a:t>5a + 3b – 6a – b</a:t>
            </a:r>
            <a:r>
              <a:rPr lang="cy-GB" dirty="0" smtClean="0"/>
              <a:t>.</a:t>
            </a:r>
            <a:endParaRPr lang="cy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2382" y="2603427"/>
            <a:ext cx="4370493" cy="214928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3697327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car yn teithio 100 milltir mewn 2 awr 30 munud. Cyfrifwch </a:t>
                </a:r>
                <a:br>
                  <a:rPr lang="cy-GB" dirty="0" smtClean="0"/>
                </a:br>
                <a:r>
                  <a:rPr lang="cy-GB" dirty="0" smtClean="0"/>
                  <a:t>fuanedd </a:t>
                </a:r>
                <a:r>
                  <a:rPr lang="cy-GB" dirty="0"/>
                  <a:t>cyfartalog y car, gan nodi’n glir unedau eich ateb</a:t>
                </a:r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Darganfyddwch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y-GB" dirty="0" smtClean="0"/>
                  <a:t> o </a:t>
                </a:r>
                <a:r>
                  <a:rPr lang="cy-GB" dirty="0"/>
                  <a:t>175</a:t>
                </a:r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ochrau petryal yn 3 cm a 2 cm. Mae’r petryal hwn yn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cael </a:t>
                </a:r>
                <a:r>
                  <a:rPr lang="cy-GB" dirty="0"/>
                  <a:t>ei helaethu (enlarged) yn ôl </a:t>
                </a:r>
                <a:r>
                  <a:rPr lang="cy-GB" dirty="0" smtClean="0"/>
                  <a:t>ffactor graddfa </a:t>
                </a:r>
                <a:r>
                  <a:rPr lang="cy-GB" dirty="0"/>
                  <a:t>3 i roi petryal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cyflun. Darganfyddwch </a:t>
                </a:r>
                <a:r>
                  <a:rPr lang="cy-GB" dirty="0"/>
                  <a:t>gymhareb arwynebedd y petryal mawr i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arwynebedd </a:t>
                </a:r>
                <a:r>
                  <a:rPr lang="cy-GB" dirty="0"/>
                  <a:t>y petryal bach</a:t>
                </a:r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Cyfrifwch gyfaint blwch matsys sydd â’i hyd yn </a:t>
                </a:r>
                <a:r>
                  <a:rPr lang="cy-GB" dirty="0" smtClean="0"/>
                  <a:t>5.5cm</a:t>
                </a:r>
                <a:r>
                  <a:rPr lang="cy-GB" dirty="0"/>
                  <a:t>, ei led yn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2.4cm </a:t>
                </a:r>
                <a:r>
                  <a:rPr lang="cy-GB" dirty="0"/>
                  <a:t>a’i uchder </a:t>
                </a:r>
                <a:r>
                  <a:rPr lang="cy-GB" dirty="0" smtClean="0"/>
                  <a:t>yn 1.2cm.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Pythefnos yn ôl enillodd Simon £248. Yr wythnos diwethaf enillodd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17</a:t>
                </a:r>
                <a:r>
                  <a:rPr lang="cy-GB" dirty="0"/>
                  <a:t>% yn fwy. </a:t>
                </a:r>
                <a:r>
                  <a:rPr lang="cy-GB" dirty="0" smtClean="0"/>
                  <a:t>Faint enillodd </a:t>
                </a:r>
                <a:r>
                  <a:rPr lang="cy-GB" dirty="0"/>
                  <a:t>ef yr wythnos diwethaf?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10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492894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car yn teithio 100 milltir mewn 2 awr 30 munud. Cyfrifwch </a:t>
                </a:r>
                <a:br>
                  <a:rPr lang="cy-GB" dirty="0" smtClean="0"/>
                </a:br>
                <a:r>
                  <a:rPr lang="cy-GB" dirty="0" smtClean="0"/>
                  <a:t>fuanedd </a:t>
                </a:r>
                <a:r>
                  <a:rPr lang="cy-GB" dirty="0"/>
                  <a:t>cyfartalog y car, gan nodi’n glir unedau eich ateb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100 ÷ 2.5 = 40 milltir yr awr.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Darganfyddwch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y-GB" dirty="0" smtClean="0"/>
                  <a:t> o </a:t>
                </a:r>
                <a:r>
                  <a:rPr lang="cy-GB" dirty="0"/>
                  <a:t>175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175 ÷ 5 = 35. 35 × 3 = 105.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ochrau petryal yn 3 cm a 2 cm. Mae’r petryal hwn yn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cael </a:t>
                </a:r>
                <a:r>
                  <a:rPr lang="cy-GB" dirty="0"/>
                  <a:t>ei helaethu (enlarged) yn ôl </a:t>
                </a:r>
                <a:r>
                  <a:rPr lang="cy-GB" dirty="0" smtClean="0"/>
                  <a:t>ffactor graddfa </a:t>
                </a:r>
                <a:r>
                  <a:rPr lang="cy-GB" dirty="0"/>
                  <a:t>3 i roi petryal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cyflun. Darganfyddwch </a:t>
                </a:r>
                <a:r>
                  <a:rPr lang="cy-GB" dirty="0"/>
                  <a:t>gymhareb arwynebedd y petryal mawr i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arwynebedd </a:t>
                </a:r>
                <a:r>
                  <a:rPr lang="cy-GB" dirty="0"/>
                  <a:t>y petryal bach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1:9.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Cyfrifwch gyfaint blwch matsys sydd â’i hyd yn </a:t>
                </a:r>
                <a:r>
                  <a:rPr lang="cy-GB" dirty="0" smtClean="0"/>
                  <a:t>5.5cm</a:t>
                </a:r>
                <a:r>
                  <a:rPr lang="cy-GB" dirty="0"/>
                  <a:t>, ei led yn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2.4cm </a:t>
                </a:r>
                <a:r>
                  <a:rPr lang="cy-GB" dirty="0"/>
                  <a:t>a’i uchder </a:t>
                </a:r>
                <a:r>
                  <a:rPr lang="cy-GB" dirty="0" smtClean="0"/>
                  <a:t>yn 1.2cm.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5.5 × 2.4 × 1.2 = 15.84 cm³.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Pythefnos yn ôl enillodd Simon £248. Yr wythnos diwethaf enillodd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17</a:t>
                </a:r>
                <a:r>
                  <a:rPr lang="cy-GB" dirty="0"/>
                  <a:t>% yn fwy. </a:t>
                </a:r>
                <a:r>
                  <a:rPr lang="cy-GB" dirty="0" smtClean="0"/>
                  <a:t>Faint enillodd </a:t>
                </a:r>
                <a:r>
                  <a:rPr lang="cy-GB" dirty="0"/>
                  <a:t>ef yr wythnos diwethaf</a:t>
                </a:r>
                <a:r>
                  <a:rPr lang="cy-GB" dirty="0" smtClean="0"/>
                  <a:t>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£248 × 17% = £42.16. £248 + £42.16 = £290.16.</a:t>
                </a:r>
                <a:endParaRPr lang="cy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18" b="-238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10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608773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Beth yw 24% o £84?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Sawl ochr sydd gan pentagon rheolaidd?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y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y-GB" b="0" i="1" smtClean="0">
                                <a:latin typeface="Cambria Math" panose="02040503050406030204" pitchFamily="18" charset="0"/>
                              </a:rPr>
                              <m:t>76.5</m:t>
                            </m:r>
                          </m:e>
                          <m:sup>
                            <m:r>
                              <a:rPr lang="cy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49.84−5.6</m:t>
                        </m:r>
                      </m:den>
                    </m:f>
                  </m:oMath>
                </a14:m>
                <a:r>
                  <a:rPr lang="cy-GB" dirty="0" smtClean="0"/>
                  <a:t> yn gywir i un ffigur ystyrlon.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Ysgrifennwch fynegiadau ar gyfer pob un o’r canlynol</a:t>
                </a:r>
                <a:r>
                  <a:rPr lang="cy-GB" dirty="0" smtClean="0"/>
                  <a:t>.</a:t>
                </a:r>
              </a:p>
              <a:p>
                <a:pPr marL="0" indent="0">
                  <a:buNone/>
                </a:pPr>
                <a:r>
                  <a:rPr lang="cy-GB" dirty="0"/>
                  <a:t>	(a) Cyfanswm cost 10 pensil am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cy-GB" dirty="0"/>
                  <a:t> ceiniog yr </a:t>
                </a:r>
                <a:r>
                  <a:rPr lang="cy-GB" dirty="0" smtClean="0"/>
                  <a:t>un </a:t>
                </a:r>
                <a:r>
                  <a:rPr lang="cy-GB" dirty="0"/>
                  <a:t/>
                </a:r>
                <a:br>
                  <a:rPr lang="cy-GB" dirty="0"/>
                </a:br>
                <a:r>
                  <a:rPr lang="cy-GB" dirty="0"/>
                  <a:t>             </a:t>
                </a:r>
                <a:r>
                  <a:rPr lang="cy-GB" dirty="0" smtClean="0"/>
                  <a:t>a 5 </a:t>
                </a:r>
                <a:r>
                  <a:rPr lang="cy-GB" dirty="0"/>
                  <a:t>ysgrifbin am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cy-GB" dirty="0"/>
                  <a:t> ceiniog yr un.</a:t>
                </a:r>
                <a:br>
                  <a:rPr lang="cy-GB" dirty="0"/>
                </a:br>
                <a:r>
                  <a:rPr lang="cy-GB" dirty="0"/>
                  <a:t> 	(b) Perimedr petryal sydd â’i hyd yn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cy-GB" dirty="0"/>
                  <a:t> cm a’i led yn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cy-GB" dirty="0"/>
                  <a:t> cm.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cy-GB" dirty="0" smtClean="0"/>
                  <a:t>Mae </a:t>
                </a:r>
                <a:r>
                  <a:rPr lang="cy-GB" dirty="0"/>
                  <a:t>datrysiad i’r </a:t>
                </a:r>
                <a:r>
                  <a:rPr lang="cy-GB" dirty="0" smtClean="0"/>
                  <a:t>hafaliad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y-GB" dirty="0" smtClean="0"/>
                  <a:t> </a:t>
                </a:r>
                <a:r>
                  <a:rPr lang="cy-GB" dirty="0"/>
                  <a:t>i’w gael rhwng </a:t>
                </a:r>
                <a:r>
                  <a:rPr lang="cy-GB" dirty="0" smtClean="0"/>
                  <a:t>1.8 </a:t>
                </a:r>
                <a:r>
                  <a:rPr lang="cy-GB" dirty="0"/>
                  <a:t>ac </a:t>
                </a:r>
                <a:r>
                  <a:rPr lang="cy-GB" dirty="0" smtClean="0"/>
                  <a:t>1.9.</a:t>
                </a:r>
                <a:br>
                  <a:rPr lang="cy-GB" dirty="0" smtClean="0"/>
                </a:br>
                <a:r>
                  <a:rPr lang="cy-GB" dirty="0" smtClean="0"/>
                  <a:t>Defnyddiwch </a:t>
                </a:r>
                <a:r>
                  <a:rPr lang="cy-GB" dirty="0"/>
                  <a:t>y dull cynnig a gwella (</a:t>
                </a:r>
                <a:r>
                  <a:rPr lang="cy-GB" i="1" dirty="0"/>
                  <a:t>trial and improvement</a:t>
                </a:r>
                <a:r>
                  <a:rPr lang="cy-GB" dirty="0"/>
                  <a:t>)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i </a:t>
                </a:r>
                <a:r>
                  <a:rPr lang="cy-GB" dirty="0"/>
                  <a:t>ddarganfod y datrysiad hwn </a:t>
                </a:r>
                <a:r>
                  <a:rPr lang="cy-GB" dirty="0" smtClean="0"/>
                  <a:t>yn gywir </a:t>
                </a:r>
                <a:r>
                  <a:rPr lang="cy-GB" dirty="0"/>
                  <a:t>i 2 le degol</a:t>
                </a:r>
                <a:r>
                  <a:rPr lang="cy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11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799541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Beth yw 24% o £84?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£20.16.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Sawl ochr sydd gan pentagon rheolaidd?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5.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y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y-GB" b="0" i="1" smtClean="0">
                                <a:latin typeface="Cambria Math" panose="02040503050406030204" pitchFamily="18" charset="0"/>
                              </a:rPr>
                              <m:t>76.5</m:t>
                            </m:r>
                          </m:e>
                          <m:sup>
                            <m:r>
                              <a:rPr lang="cy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49.84−5.6</m:t>
                        </m:r>
                      </m:den>
                    </m:f>
                  </m:oMath>
                </a14:m>
                <a:r>
                  <a:rPr lang="cy-GB" dirty="0" smtClean="0"/>
                  <a:t> yn gywir i un ffigur ystyrlon.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130 i un ffigur ystyrlon.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Ysgrifennwch fynegiadau ar gyfer pob un o’r canlynol</a:t>
                </a:r>
                <a:r>
                  <a:rPr lang="cy-GB" dirty="0" smtClean="0"/>
                  <a:t>.</a:t>
                </a:r>
              </a:p>
              <a:p>
                <a:pPr marL="0" indent="0">
                  <a:buNone/>
                </a:pPr>
                <a:r>
                  <a:rPr lang="cy-GB" dirty="0"/>
                  <a:t>	(a) Cyfanswm cost 10 pensil am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cy-GB" dirty="0"/>
                  <a:t> ceiniog yr </a:t>
                </a:r>
                <a:r>
                  <a:rPr lang="cy-GB" dirty="0" smtClean="0"/>
                  <a:t>un </a:t>
                </a:r>
                <a:r>
                  <a:rPr lang="cy-GB" dirty="0"/>
                  <a:t/>
                </a:r>
                <a:br>
                  <a:rPr lang="cy-GB" dirty="0"/>
                </a:br>
                <a:r>
                  <a:rPr lang="cy-GB" dirty="0"/>
                  <a:t>             </a:t>
                </a:r>
                <a:r>
                  <a:rPr lang="cy-GB" dirty="0" smtClean="0"/>
                  <a:t>a 5 </a:t>
                </a:r>
                <a:r>
                  <a:rPr lang="cy-GB" dirty="0"/>
                  <a:t>ysgrifbin am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cy-GB" dirty="0"/>
                  <a:t> ceiniog yr un.</a:t>
                </a:r>
                <a:br>
                  <a:rPr lang="cy-GB" dirty="0"/>
                </a:br>
                <a:r>
                  <a:rPr lang="cy-GB" dirty="0"/>
                  <a:t> 	(b) Perimedr petryal sydd â’i hyd yn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cy-GB" dirty="0"/>
                  <a:t> cm a’i led yn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cy-GB" dirty="0"/>
                  <a:t> cm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dirty="0" smtClean="0"/>
                  <a:t>	</a:t>
                </a:r>
                <a:r>
                  <a:rPr lang="cy-GB" b="1" dirty="0" smtClean="0"/>
                  <a:t>Ateb:</a:t>
                </a:r>
                <a:r>
                  <a:rPr lang="cy-GB" dirty="0" smtClean="0"/>
                  <a:t> (a)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cy-GB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cy-GB" i="1" dirty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cy-GB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cy-GB" dirty="0" smtClean="0"/>
                  <a:t>  (b)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y-GB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cy-GB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cy-GB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cy-GB" dirty="0" smtClean="0"/>
                  <a:t>.</a:t>
                </a:r>
                <a:endParaRPr lang="cy-GB" dirty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cy-GB" dirty="0" smtClean="0"/>
                  <a:t>Mae </a:t>
                </a:r>
                <a:r>
                  <a:rPr lang="cy-GB" dirty="0"/>
                  <a:t>datrysiad i’r </a:t>
                </a:r>
                <a:r>
                  <a:rPr lang="cy-GB" dirty="0" smtClean="0"/>
                  <a:t>hafaliad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y-GB" dirty="0" smtClean="0"/>
                  <a:t> </a:t>
                </a:r>
                <a:r>
                  <a:rPr lang="cy-GB" dirty="0"/>
                  <a:t>i’w gael rhwng </a:t>
                </a:r>
                <a:r>
                  <a:rPr lang="cy-GB" dirty="0" smtClean="0"/>
                  <a:t>1.8 </a:t>
                </a:r>
                <a:r>
                  <a:rPr lang="cy-GB" dirty="0"/>
                  <a:t>ac </a:t>
                </a:r>
                <a:r>
                  <a:rPr lang="cy-GB" dirty="0" smtClean="0"/>
                  <a:t>1.9.</a:t>
                </a:r>
                <a:br>
                  <a:rPr lang="cy-GB" dirty="0" smtClean="0"/>
                </a:br>
                <a:r>
                  <a:rPr lang="cy-GB" dirty="0" smtClean="0"/>
                  <a:t>Defnyddiwch </a:t>
                </a:r>
                <a:r>
                  <a:rPr lang="cy-GB" dirty="0"/>
                  <a:t>y dull cynnig a gwella (</a:t>
                </a:r>
                <a:r>
                  <a:rPr lang="cy-GB" i="1" dirty="0"/>
                  <a:t>trial and improvement</a:t>
                </a:r>
                <a:r>
                  <a:rPr lang="cy-GB" dirty="0"/>
                  <a:t>)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i </a:t>
                </a:r>
                <a:r>
                  <a:rPr lang="cy-GB" dirty="0"/>
                  <a:t>ddarganfod y datrysiad hwn </a:t>
                </a:r>
                <a:r>
                  <a:rPr lang="cy-GB" dirty="0" smtClean="0"/>
                  <a:t>yn gywir </a:t>
                </a:r>
                <a:r>
                  <a:rPr lang="cy-GB" dirty="0"/>
                  <a:t>i 2 le degol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i="1" dirty="0" smtClean="0">
                        <a:latin typeface="Cambria Math" panose="02040503050406030204" pitchFamily="18" charset="0"/>
                      </a:rPr>
                      <m:t>=1.88</m:t>
                    </m:r>
                  </m:oMath>
                </a14:m>
                <a:r>
                  <a:rPr lang="cy-GB" dirty="0" smtClean="0"/>
                  <a:t> i 2 le degol.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 t="-833" b="-1786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11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4131726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80086"/>
            <a:ext cx="11186512" cy="5123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y-GB" dirty="0" smtClean="0"/>
              <a:t>Sawl wyneb sydd gan tetrahedron?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Cyfrifwch 46% o £82.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Ysgrifennwch y rhif 45,340,000,000 mewn geiriau.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Talgrynnwch 99.998 i un lle degol.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Rhwnnch £48 rhwng Seren a Steffan yn ôl y gymhareb 11:5.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12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862906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80086"/>
            <a:ext cx="11186512" cy="5123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y-GB" dirty="0" smtClean="0"/>
              <a:t>Sawl wyneb sydd gan tetrahedron?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4.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Cyfrifwch 46% o £82.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£37.72.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Ysgrifennwch y rhif 45,340,000,000 mewn geiriau.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Pedwar deg pump biliwn a tri chan pedwar deg miliwn.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Talgrynnwch 99.998 i un lle degol.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100.0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Rhwnnch £48 rhwng Seren a Steffan yn ôl y gymhareb 11:5.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Mae Seren yn cael £33; mae Steffan yn cael £15.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12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4060105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cy-GB" dirty="0" smtClean="0"/>
                  <a:t>. Ysgrifennwch eich ateb fel rhif cymysg.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Dewi yn mesur hyd 5 pensil.</a:t>
                </a:r>
                <a:br>
                  <a:rPr lang="cy-GB" dirty="0" smtClean="0"/>
                </a:br>
                <a:r>
                  <a:rPr lang="cy-GB" dirty="0" smtClean="0"/>
                  <a:t>13cm		12.6cm		4cm		13.5cm		8.7cm</a:t>
                </a:r>
                <a:br>
                  <a:rPr lang="cy-GB" dirty="0" smtClean="0"/>
                </a:br>
                <a:r>
                  <a:rPr lang="cy-GB" dirty="0" smtClean="0"/>
                  <a:t>Beth yw amrediad yr hydoedd?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3% fel degolyn.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Rhydian yn taflu dis cyffredin. </a:t>
                </a:r>
                <a:br>
                  <a:rPr lang="cy-GB" dirty="0" smtClean="0"/>
                </a:br>
                <a:r>
                  <a:rPr lang="cy-GB" dirty="0" smtClean="0"/>
                  <a:t>Beth yw’r tebygolrwydd y bydd y dis yn dangos rhif cysefin?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128 fel lluoswm rhifau cysefin ar ffurf indecs.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13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922314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cy-GB" dirty="0" smtClean="0"/>
                  <a:t>. Ysgrifennwch eich ateb fel rhif cymysg.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Dewi yn mesur hyd 5 pensil.</a:t>
                </a:r>
                <a:br>
                  <a:rPr lang="cy-GB" dirty="0" smtClean="0"/>
                </a:br>
                <a:r>
                  <a:rPr lang="cy-GB" dirty="0" smtClean="0"/>
                  <a:t>13cm		12.6cm		4cm		13.5cm		8.7cm</a:t>
                </a:r>
                <a:br>
                  <a:rPr lang="cy-GB" dirty="0" smtClean="0"/>
                </a:br>
                <a:r>
                  <a:rPr lang="cy-GB" dirty="0" smtClean="0"/>
                  <a:t>Beth yw amrediad yr hydoedd?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13.5 – 4 = 9.5cm.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3% fel degolyn.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0.03.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Rhydian yn taflu dis cyffredin. </a:t>
                </a:r>
                <a:br>
                  <a:rPr lang="cy-GB" dirty="0" smtClean="0"/>
                </a:br>
                <a:r>
                  <a:rPr lang="cy-GB" dirty="0" smtClean="0"/>
                  <a:t>Beth yw’r tebygolrwydd y bydd y dis yn dangos rhif cysefin?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y-GB" dirty="0" smtClean="0"/>
                  <a:t> neu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128 fel lluoswm rhifau cysefin ar ffurf indecs.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128=</m:t>
                    </m:r>
                    <m:sSup>
                      <m:sSup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cy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 b="-833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13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473901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80086"/>
            <a:ext cx="11186512" cy="5123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y-GB" dirty="0" smtClean="0"/>
              <a:t>Ysgrifennwch y rhif sgwâr sydd rhwng 30 a 40.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Ysgrifennwch holl ffactorau 33.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Faint o lyfrau nodiadau, gyda phob un yn costio £2.99, sy’n gallu</a:t>
            </a:r>
            <a:br>
              <a:rPr lang="cy-GB" dirty="0" smtClean="0"/>
            </a:br>
            <a:r>
              <a:rPr lang="cy-GB" dirty="0" smtClean="0"/>
              <a:t>cael eu prynu â phapur £20?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Ysgrifennwch 0.3 fel canran.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Ysgrifennwch y term nesaf yn y dilyniant isod.</a:t>
            </a:r>
            <a:br>
              <a:rPr lang="cy-GB" dirty="0" smtClean="0"/>
            </a:br>
            <a:r>
              <a:rPr lang="cy-GB" dirty="0" smtClean="0"/>
              <a:t>84, 		78, 		72, 		66, 		.....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14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650890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80086"/>
            <a:ext cx="11186512" cy="5123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y-GB" dirty="0" smtClean="0"/>
              <a:t>Ysgrifennwch y rhif sgwâr sydd rhwng 30 a 40.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36.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Ysgrifennwch holl ffactorau 33.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1, 3, 11, 33.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Faint o lyfrau nodiadau, gyda phob un yn costio £2.99, sy’n gallu</a:t>
            </a:r>
            <a:br>
              <a:rPr lang="cy-GB" dirty="0" smtClean="0"/>
            </a:br>
            <a:r>
              <a:rPr lang="cy-GB" dirty="0" smtClean="0"/>
              <a:t>cael eu prynu â phapur £20?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6.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Ysgrifennwch 0.3 fel canran.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30%.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Ysgrifennwch y term nesaf yn y dilyniant isod.</a:t>
            </a:r>
            <a:br>
              <a:rPr lang="cy-GB" dirty="0" smtClean="0"/>
            </a:br>
            <a:r>
              <a:rPr lang="cy-GB" dirty="0" smtClean="0"/>
              <a:t>84, 		78, 		72, 		66, 		.....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60.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14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43607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80086"/>
            <a:ext cx="11186512" cy="5123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y-GB" dirty="0" smtClean="0"/>
              <a:t>Mynegwch 150 fel lluoswm ffactorau cysefin ar ffurf indecs.</a:t>
            </a:r>
            <a:br>
              <a:rPr lang="cy-GB" dirty="0" smtClean="0"/>
            </a:br>
            <a:r>
              <a:rPr lang="cy-GB" dirty="0" smtClean="0"/>
              <a:t>Ateb: 150 = 2 × 3 × 5².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Datryswch yr hafaliad canlynol: </a:t>
            </a:r>
            <a:r>
              <a:rPr lang="cy-GB" i="1" dirty="0" smtClean="0"/>
              <a:t>3x + 7 = 19</a:t>
            </a:r>
            <a:r>
              <a:rPr lang="cy-GB" dirty="0" smtClean="0"/>
              <a:t>.</a:t>
            </a:r>
            <a:br>
              <a:rPr lang="cy-GB" dirty="0" smtClean="0"/>
            </a:br>
            <a:r>
              <a:rPr lang="cy-GB" dirty="0" smtClean="0"/>
              <a:t>Ateb: </a:t>
            </a:r>
            <a:r>
              <a:rPr lang="cy-GB" i="1" dirty="0" smtClean="0"/>
              <a:t>3x = 19 – 7</a:t>
            </a:r>
            <a:br>
              <a:rPr lang="cy-GB" i="1" dirty="0" smtClean="0"/>
            </a:br>
            <a:r>
              <a:rPr lang="cy-GB" i="1" dirty="0" smtClean="0"/>
              <a:t>           3x = 12</a:t>
            </a:r>
            <a:br>
              <a:rPr lang="cy-GB" i="1" dirty="0" smtClean="0"/>
            </a:br>
            <a:r>
              <a:rPr lang="cy-GB" i="1" dirty="0" smtClean="0"/>
              <a:t>             x = 12 ÷ 3</a:t>
            </a:r>
            <a:br>
              <a:rPr lang="cy-GB" i="1" dirty="0" smtClean="0"/>
            </a:br>
            <a:r>
              <a:rPr lang="cy-GB" i="1" dirty="0" smtClean="0"/>
              <a:t>             x = 4.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Ysgrifennwch werth y 7 yn y rhif 47,361.</a:t>
            </a:r>
            <a:br>
              <a:rPr lang="cy-GB" dirty="0" smtClean="0"/>
            </a:br>
            <a:r>
              <a:rPr lang="cy-GB" dirty="0" smtClean="0"/>
              <a:t>Ateb: saith mil.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Mae’r diagram yn dangos bws a dyn.</a:t>
            </a:r>
            <a:br>
              <a:rPr lang="cy-GB" dirty="0" smtClean="0"/>
            </a:br>
            <a:r>
              <a:rPr lang="cy-GB" dirty="0" smtClean="0"/>
              <a:t>Ysgrifennwch </a:t>
            </a:r>
            <a:r>
              <a:rPr lang="cy-GB" b="1" dirty="0" smtClean="0"/>
              <a:t>amcangyfrif</a:t>
            </a:r>
            <a:r>
              <a:rPr lang="cy-GB" dirty="0" smtClean="0"/>
              <a:t> ar gyfer </a:t>
            </a:r>
            <a:r>
              <a:rPr lang="cy-GB" b="1" dirty="0" smtClean="0"/>
              <a:t>taldra gwirioneddol </a:t>
            </a:r>
            <a:r>
              <a:rPr lang="cy-GB" dirty="0" smtClean="0"/>
              <a:t>y dyn.</a:t>
            </a:r>
            <a:br>
              <a:rPr lang="cy-GB" dirty="0" smtClean="0"/>
            </a:br>
            <a:r>
              <a:rPr lang="cy-GB" dirty="0" smtClean="0"/>
              <a:t>Ateb: Nifer o atebion yn bosib, e.e. 5 troedfedd, 6 troedfedd, 1.5m, 2m.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Symleiddiwch </a:t>
            </a:r>
            <a:r>
              <a:rPr lang="cy-GB" i="1" dirty="0" smtClean="0"/>
              <a:t>5a + 3b – 6a – b</a:t>
            </a:r>
            <a:r>
              <a:rPr lang="cy-GB" dirty="0" smtClean="0"/>
              <a:t>.</a:t>
            </a:r>
            <a:br>
              <a:rPr lang="cy-GB" dirty="0" smtClean="0"/>
            </a:br>
            <a:r>
              <a:rPr lang="cy-GB" dirty="0" smtClean="0"/>
              <a:t>Ateb: </a:t>
            </a:r>
            <a:r>
              <a:rPr lang="cy-GB" i="1" dirty="0" smtClean="0"/>
              <a:t>–a + 2b</a:t>
            </a:r>
            <a:r>
              <a:rPr lang="cy-GB" dirty="0" smtClean="0"/>
              <a:t>.</a:t>
            </a:r>
            <a:endParaRPr lang="cy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52856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Beth yw perimedr petryal sy’n mesur 11cm wrth 5cm?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Mae’r tocynnau ar gyfer cyngerdd yn costio £39 yr un.</a:t>
                </a:r>
                <a:br>
                  <a:rPr lang="cy-GB" dirty="0" smtClean="0"/>
                </a:br>
                <a:r>
                  <a:rPr lang="cy-GB" dirty="0" smtClean="0"/>
                  <a:t>Mae gr</a:t>
                </a:r>
                <a:r>
                  <a:rPr lang="cy-GB" dirty="0" smtClean="0">
                    <a:latin typeface="Calibri" panose="020F0502020204030204" pitchFamily="34" charset="0"/>
                  </a:rPr>
                  <a:t>ŵ</a:t>
                </a:r>
                <a:r>
                  <a:rPr lang="cy-GB" dirty="0" smtClean="0"/>
                  <a:t>p o 56 disgybl yn mynd i’r cyngerdd hwn.</a:t>
                </a:r>
                <a:br>
                  <a:rPr lang="cy-GB" dirty="0" smtClean="0"/>
                </a:br>
                <a:r>
                  <a:rPr lang="cy-GB" dirty="0" smtClean="0"/>
                  <a:t>Faint fydd y tocynnau yn ei gostio i gyd?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3% o 500.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Angharad yn meddwl am rif. Mae hi’n ei luosi â 5 ac yn tynnu 6.</a:t>
                </a:r>
                <a:br>
                  <a:rPr lang="cy-GB" dirty="0" smtClean="0"/>
                </a:br>
                <a:r>
                  <a:rPr lang="cy-GB" dirty="0" smtClean="0"/>
                  <a:t>Ei hateb yw 39. Beth oedd ei rhif?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cyfesurynnau pob un o’r pwyntiau (1, 3), (2, 4), (3, 5) yn bodloni rheol.</a:t>
                </a:r>
                <a:br>
                  <a:rPr lang="cy-GB" dirty="0" smtClean="0"/>
                </a:br>
                <a:r>
                  <a:rPr lang="cy-GB" dirty="0" smtClean="0"/>
                  <a:t>Mae cyfesurynnau’r pwynt (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y-GB" dirty="0" smtClean="0"/>
                  <a:t>,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y-GB" dirty="0" smtClean="0"/>
                  <a:t>) yn bodloni’r un rheol.</a:t>
                </a:r>
                <a:br>
                  <a:rPr lang="cy-GB" dirty="0" smtClean="0"/>
                </a:br>
                <a:r>
                  <a:rPr lang="cy-GB" dirty="0" smtClean="0"/>
                  <a:t>Ysgrifennwch y rheol sy’n cysylltu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y-GB" dirty="0" smtClean="0"/>
                  <a:t> ac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y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15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3033149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Beth yw perimedr petryal sy’n mesur 11cm wrth 5cm?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32cm.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Mae’r tocynnau ar gyfer cyngerdd yn costio £39 yr un.</a:t>
                </a:r>
                <a:br>
                  <a:rPr lang="cy-GB" dirty="0" smtClean="0"/>
                </a:br>
                <a:r>
                  <a:rPr lang="cy-GB" dirty="0" smtClean="0"/>
                  <a:t>Mae gr</a:t>
                </a:r>
                <a:r>
                  <a:rPr lang="cy-GB" dirty="0" smtClean="0">
                    <a:latin typeface="Calibri" panose="020F0502020204030204" pitchFamily="34" charset="0"/>
                  </a:rPr>
                  <a:t>ŵ</a:t>
                </a:r>
                <a:r>
                  <a:rPr lang="cy-GB" dirty="0" smtClean="0"/>
                  <a:t>p o 56 disgybl yn mynd i’r cyngerdd hwn.</a:t>
                </a:r>
                <a:br>
                  <a:rPr lang="cy-GB" dirty="0" smtClean="0"/>
                </a:br>
                <a:r>
                  <a:rPr lang="cy-GB" dirty="0" smtClean="0"/>
                  <a:t>Faint fydd y tocynnau yn ei gostio i gyd?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39 × 56 = £2184.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3% o 500.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15.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Angharad yn meddwl am rif. Mae hi’n ei luosi â 5 ac yn tynnu 6.</a:t>
                </a:r>
                <a:br>
                  <a:rPr lang="cy-GB" dirty="0" smtClean="0"/>
                </a:br>
                <a:r>
                  <a:rPr lang="cy-GB" dirty="0" smtClean="0"/>
                  <a:t>Ei hateb yw 39. Beth oedd ei rhif?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Rhif Angharad oedd 9.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cyfesurynnau pob un o’r pwyntiau (1, 3), (2, 4), (3, 5) yn bodloni rheol.</a:t>
                </a:r>
                <a:br>
                  <a:rPr lang="cy-GB" dirty="0" smtClean="0"/>
                </a:br>
                <a:r>
                  <a:rPr lang="cy-GB" dirty="0" smtClean="0"/>
                  <a:t>Mae cyfesurynnau’r pwynt (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y-GB" dirty="0" smtClean="0"/>
                  <a:t>,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y-GB" dirty="0" smtClean="0"/>
                  <a:t>) yn bodloni’r un rheol.</a:t>
                </a:r>
                <a:br>
                  <a:rPr lang="cy-GB" dirty="0" smtClean="0"/>
                </a:br>
                <a:r>
                  <a:rPr lang="cy-GB" dirty="0" smtClean="0"/>
                  <a:t>Ysgrifennwch y rheol sy’n cysylltu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y-GB" dirty="0" smtClean="0"/>
                  <a:t> ac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cy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15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539534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rhif yn cael ei gynrychioli gan y llythyren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dirty="0" smtClean="0"/>
                  <a:t>Ysgrifennwch, yn nhermau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y-GB" dirty="0" smtClean="0"/>
                  <a:t>, y rhif sy’n 7 yn fwy na 10 wedi’i</a:t>
                </a:r>
                <a:br>
                  <a:rPr lang="cy-GB" dirty="0" smtClean="0"/>
                </a:br>
                <a:r>
                  <a:rPr lang="cy-GB" dirty="0" smtClean="0"/>
                  <a:t>luosi â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faint ongl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endParaRPr lang="cy-GB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Rhannwch £385 yn ôl y gymhareb 2:9.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Amcangyfrifwch werth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607.45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0.2498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567" y="2384054"/>
            <a:ext cx="2855332" cy="184450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16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646406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rhif yn cael ei gynrychioli gan y llythyren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dirty="0" smtClean="0"/>
                  <a:t>Ysgrifennwch, yn nhermau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y-GB" dirty="0" smtClean="0"/>
                  <a:t>, y rhif sy’n 7 yn fwy na 10 wedi’i</a:t>
                </a:r>
                <a:br>
                  <a:rPr lang="cy-GB" dirty="0" smtClean="0"/>
                </a:br>
                <a:r>
                  <a:rPr lang="cy-GB" dirty="0" smtClean="0"/>
                  <a:t>luosi â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faint ongl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114°.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Rhannwch £385 yn ôl y gymhareb 2:9.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£70 : £315.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Amcangyfrifwch werth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607.45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0.2498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607.45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0.2498</m:t>
                        </m:r>
                      </m:den>
                    </m:f>
                    <m:r>
                      <a:rPr lang="cy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600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0.25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=600×4=2400</m:t>
                    </m:r>
                  </m:oMath>
                </a14:m>
                <a:r>
                  <a:rPr lang="cy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280" y="1771518"/>
            <a:ext cx="2855332" cy="184450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16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208228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y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y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y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cy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cy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y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y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y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y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y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cy-GB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arwynebedd cylch sydd â’i radiws yn 20cm</a:t>
                </a:r>
                <a:br>
                  <a:rPr lang="cy-GB" dirty="0" smtClean="0"/>
                </a:br>
                <a:r>
                  <a:rPr lang="cy-GB" dirty="0" smtClean="0"/>
                  <a:t>gan ddefnyddio </a:t>
                </a:r>
                <a14:m>
                  <m:oMath xmlns:m="http://schemas.openxmlformats.org/officeDocument/2006/math">
                    <m:r>
                      <a:rPr lang="cy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=3.14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5627 yn gywir i’r 10 agosaf.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Tim yn defnyddio pob un o’r digidau 3, 9, 2 ac 8, unwaith</a:t>
                </a:r>
                <a:br>
                  <a:rPr lang="cy-GB" dirty="0" smtClean="0"/>
                </a:br>
                <a:r>
                  <a:rPr lang="cy-GB" dirty="0" smtClean="0"/>
                  <a:t>ac unwaith yn unig, i wneud rhifau pedwar digid.</a:t>
                </a:r>
                <a:br>
                  <a:rPr lang="cy-GB" dirty="0" smtClean="0"/>
                </a:br>
                <a:r>
                  <a:rPr lang="cy-GB" dirty="0" smtClean="0"/>
                  <a:t>Beth yw’r eilrif lleiaf mae e’n gallu ei wneud?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17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989622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y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y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y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cy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cy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y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y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y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y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y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y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y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y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cy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cy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y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y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y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y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y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y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y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y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cy-GB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cy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y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cy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cy-GB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=4.5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arwynebedd cylch sydd â’i radiws yn 20cm</a:t>
                </a:r>
                <a:br>
                  <a:rPr lang="cy-GB" dirty="0" smtClean="0"/>
                </a:br>
                <a:r>
                  <a:rPr lang="cy-GB" dirty="0" smtClean="0"/>
                  <a:t>gan ddefnyddio </a:t>
                </a:r>
                <a14:m>
                  <m:oMath xmlns:m="http://schemas.openxmlformats.org/officeDocument/2006/math">
                    <m:r>
                      <a:rPr lang="cy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=3.14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cy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=3.14×400=3.14×4×100=12.56×100=1256</m:t>
                    </m:r>
                  </m:oMath>
                </a14:m>
                <a:r>
                  <a:rPr lang="cy-GB" dirty="0" smtClean="0"/>
                  <a:t>cm².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5627 yn gywir i’r 10 agosaf.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5630.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Tim yn defnyddio pob un o’r digidau 3, 9, 2 ac 8, unwaith</a:t>
                </a:r>
                <a:br>
                  <a:rPr lang="cy-GB" dirty="0" smtClean="0"/>
                </a:br>
                <a:r>
                  <a:rPr lang="cy-GB" dirty="0" smtClean="0"/>
                  <a:t>ac unwaith yn unig, i wneud rhifau pedwar digid.</a:t>
                </a:r>
                <a:br>
                  <a:rPr lang="cy-GB" dirty="0" smtClean="0"/>
                </a:br>
                <a:r>
                  <a:rPr lang="cy-GB" dirty="0" smtClean="0"/>
                  <a:t>Beth yw’r eilrif lleiaf mae e’n gallu ei wneud?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2398.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 b="-476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17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967431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Sawl wyneb sydd gan unrhyw silindr?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76% fel degolyn.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arwynebedd petryal sy’n mesur 12cm wrth 7cm.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8% o $300.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y-GB" dirty="0" smtClean="0"/>
                  <a:t> pan fo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cy-GB" dirty="0" smtClean="0"/>
                  <a:t> ac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cy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18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166755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Sawl wyneb sydd gan unrhyw silindr?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3.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76% fel degolyn.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0.76.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arwynebedd petryal sy’n mesur 12cm wrth 7cm.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12 × 7 = 84cm².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8% o $300.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$24.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y-GB" dirty="0" smtClean="0"/>
                  <a:t> pan fo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cy-GB" dirty="0" smtClean="0"/>
                  <a:t> ac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3 × –2 + 4 × 5 = –6 + 20 = 14.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18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008285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Ehangwch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2(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Cywir neu Anghywir? </a:t>
                </a:r>
                <a:br>
                  <a:rPr lang="cy-GB" dirty="0" smtClean="0"/>
                </a:br>
                <a:r>
                  <a:rPr lang="cy-GB" dirty="0" smtClean="0"/>
                  <a:t>Mae pob rhif cyfan sy’n diweddu â 3 yn rhif cysefin?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Sgoriodd Cerys 60 allan o 80 mewn prawf. Mynegwch hyn fel canran.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y-GB" dirty="0" smtClean="0"/>
                  <a:t>fed term y dilyniant 6, 10, 14, 18, 22, ....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19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3311675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Ehangwch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2(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Cywir neu Anghywir? </a:t>
                </a:r>
                <a:br>
                  <a:rPr lang="cy-GB" dirty="0" smtClean="0"/>
                </a:br>
                <a:r>
                  <a:rPr lang="cy-GB" dirty="0" smtClean="0"/>
                  <a:t>Mae pob rhif cyfan sy’n diweddu â 3 yn rhif cysefin?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Anghywir. (Er enghraifft, nid yw 33 yn rhif cysefin.)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Sgoriodd Cerys 60 allan o 80 mewn prawf. Mynegwch hyn fel canran.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=75%.</m:t>
                    </m:r>
                  </m:oMath>
                </a14:m>
                <a:endParaRPr lang="cy-GB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y-GB" dirty="0" smtClean="0"/>
                  <a:t>fed term y dilyniant 6, 10, 14, 18, 22, ....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cy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19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394994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 fformiwla ar gyfer cost prynu beic ar gredyd yw</a:t>
                </a:r>
                <a:br>
                  <a:rPr lang="cy-GB" dirty="0" smtClean="0"/>
                </a:br>
                <a:r>
                  <a:rPr lang="cy-GB" dirty="0" smtClean="0"/>
                  <a:t>                             </a:t>
                </a:r>
                <a:r>
                  <a:rPr lang="cy-GB" b="1" dirty="0" smtClean="0"/>
                  <a:t>  cost = tâl misol × 9 + blaendal.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Mae Fiona yn prynu beic ar gredyd am £220. </a:t>
                </a:r>
                <a:br>
                  <a:rPr lang="cy-GB" dirty="0" smtClean="0"/>
                </a:br>
                <a:r>
                  <a:rPr lang="cy-GB" dirty="0" smtClean="0"/>
                  <a:t>Darganfyddwch y tâl misol os oedd y blaendal yn £40.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yr enw arbennig sy’n cael ei roi i onglau sy’n </a:t>
                </a:r>
                <a:br>
                  <a:rPr lang="cy-GB" dirty="0" smtClean="0"/>
                </a:br>
                <a:r>
                  <a:rPr lang="cy-GB" dirty="0" smtClean="0"/>
                  <a:t>fwy na 90°, ond sy’n llai na 180°.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uchder ciwboid sydd â’i hyd yn 4 cm, </a:t>
                </a:r>
                <a:br>
                  <a:rPr lang="cy-GB" dirty="0" smtClean="0"/>
                </a:br>
                <a:r>
                  <a:rPr lang="cy-GB" dirty="0" smtClean="0"/>
                  <a:t>ei led yn 3 cm a’i gyfaint yn 84 cm³.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Mynegwch 140 fel lluoswm rhifau cysefin ar ffurf indecs.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+54=63</m:t>
                    </m:r>
                  </m:oMath>
                </a14:m>
                <a:r>
                  <a:rPr lang="cy-GB" dirty="0" smtClean="0"/>
                  <a:t>.</a:t>
                </a:r>
                <a:endParaRPr lang="cy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3367268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+4=8−7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Mynegwch 112 fel lluoswm ffactorau cysefin ar ffurf indecs.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 gwerthiant wythnosol ar gyfer papur newydd yw 13406.</a:t>
                </a:r>
                <a:br>
                  <a:rPr lang="cy-GB" dirty="0" smtClean="0"/>
                </a:br>
                <a:r>
                  <a:rPr lang="cy-GB" dirty="0" smtClean="0"/>
                  <a:t>Ysgrifennwch y rhif hwn mewn geiriau.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luosrif 8 sydd rhwng 70 a 79.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werth yr 8 yn y rhif 18623.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20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4087090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+4=8−7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y-GB" dirty="0" smtClean="0"/>
                  <a:t> neu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Mynegwch 112 fel lluoswm ffactorau cysefin ar ffurf indecs.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112=</m:t>
                    </m:r>
                    <m:sSup>
                      <m:sSup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 gwerthiant wythnosol ar gyfer papur newydd yw 13406.</a:t>
                </a:r>
                <a:br>
                  <a:rPr lang="cy-GB" dirty="0" smtClean="0"/>
                </a:br>
                <a:r>
                  <a:rPr lang="cy-GB" dirty="0" smtClean="0"/>
                  <a:t>Ysgrifennwch y rhif hwn mewn geiriau.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Un deg tri mil, pedwar cant a chwech.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luosrif 8 sydd rhwng 70 a 79.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72.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werth yr 8 yn y rhif 18623.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wyth </a:t>
                </a:r>
                <a:r>
                  <a:rPr lang="cy-GB" b="1" dirty="0" smtClean="0"/>
                  <a:t>mil</a:t>
                </a:r>
                <a:r>
                  <a:rPr lang="cy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20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705519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Pris gwerthu t</a:t>
                </a:r>
                <a:r>
                  <a:rPr lang="cy-GB" dirty="0" smtClean="0">
                    <a:latin typeface="Arial Narrow" panose="020B0606020202030204" pitchFamily="34" charset="0"/>
                  </a:rPr>
                  <a:t>ŷ </a:t>
                </a:r>
                <a:r>
                  <a:rPr lang="cy-GB" dirty="0" smtClean="0"/>
                  <a:t>yw </a:t>
                </a:r>
                <a:r>
                  <a:rPr lang="cy-GB" dirty="0"/>
                  <a:t>un cant a saith o filoedd, chwe chant pum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deg </a:t>
                </a:r>
                <a:r>
                  <a:rPr lang="cy-GB" dirty="0"/>
                  <a:t>o </a:t>
                </a:r>
                <a:r>
                  <a:rPr lang="cy-GB" dirty="0" smtClean="0"/>
                  <a:t>bunnoedd. Ysgrifennwch </a:t>
                </a:r>
                <a:r>
                  <a:rPr lang="cy-GB" dirty="0"/>
                  <a:t>y swm hwn mewn ffigurau</a:t>
                </a:r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Faint o grysau am £4.90 yr un sy’n gallu cael eu prynu â £20</a:t>
                </a:r>
                <a:r>
                  <a:rPr lang="cy-GB" dirty="0" smtClean="0"/>
                  <a:t>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Gan ddangos eich holl waith cyfrifo, ysgrifennwch </a:t>
                </a:r>
                <a:r>
                  <a:rPr lang="cy-GB" dirty="0" smtClean="0"/>
                  <a:t>0.4</a:t>
                </a:r>
                <a:r>
                  <a:rPr lang="cy-GB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y-GB" dirty="0" smtClean="0"/>
                  <a:t>, </a:t>
                </a:r>
                <a:r>
                  <a:rPr lang="cy-GB" dirty="0"/>
                  <a:t>30%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yn </a:t>
                </a:r>
                <a:r>
                  <a:rPr lang="cy-GB" dirty="0"/>
                  <a:t>y drefn </a:t>
                </a:r>
                <a:r>
                  <a:rPr lang="cy-GB" dirty="0" smtClean="0"/>
                  <a:t>esgynnol (</a:t>
                </a:r>
                <a:r>
                  <a:rPr lang="cy-GB" i="1" dirty="0" smtClean="0"/>
                  <a:t>ascending</a:t>
                </a:r>
                <a:r>
                  <a:rPr lang="cy-GB" dirty="0" smtClean="0"/>
                  <a:t>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berimedr petryal sy’n mesur 8cm wrth 5cm.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Gan ddangos eich holl waith cyfrifo, darganfyddwch werth 1032 ÷ 43.</a:t>
                </a:r>
                <a:endParaRPr lang="cy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21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397213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Pris gwerthu t</a:t>
                </a:r>
                <a:r>
                  <a:rPr lang="cy-GB" dirty="0" smtClean="0">
                    <a:latin typeface="Arial Narrow" panose="020B0606020202030204" pitchFamily="34" charset="0"/>
                  </a:rPr>
                  <a:t>ŷ </a:t>
                </a:r>
                <a:r>
                  <a:rPr lang="cy-GB" dirty="0" smtClean="0"/>
                  <a:t>yw </a:t>
                </a:r>
                <a:r>
                  <a:rPr lang="cy-GB" dirty="0"/>
                  <a:t>un cant a saith o filoedd, chwe chant pum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deg </a:t>
                </a:r>
                <a:r>
                  <a:rPr lang="cy-GB" dirty="0"/>
                  <a:t>o </a:t>
                </a:r>
                <a:r>
                  <a:rPr lang="cy-GB" dirty="0" smtClean="0"/>
                  <a:t>bunnoedd. Ysgrifennwch </a:t>
                </a:r>
                <a:r>
                  <a:rPr lang="cy-GB" dirty="0"/>
                  <a:t>y swm hwn mewn ffigurau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£107,650.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Faint o grysau am £4.90 yr un sy’n gallu cael eu prynu â £20</a:t>
                </a:r>
                <a:r>
                  <a:rPr lang="cy-GB" dirty="0" smtClean="0"/>
                  <a:t>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4.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Gan ddangos eich holl waith cyfrifo, ysgrifennwch </a:t>
                </a:r>
                <a:r>
                  <a:rPr lang="cy-GB" dirty="0" smtClean="0"/>
                  <a:t>0.4</a:t>
                </a:r>
                <a:r>
                  <a:rPr lang="cy-GB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y-GB" dirty="0" smtClean="0"/>
                  <a:t>, </a:t>
                </a:r>
                <a:r>
                  <a:rPr lang="cy-GB" dirty="0"/>
                  <a:t>30%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yn </a:t>
                </a:r>
                <a:r>
                  <a:rPr lang="cy-GB" dirty="0"/>
                  <a:t>y drefn </a:t>
                </a:r>
                <a:r>
                  <a:rPr lang="cy-GB" dirty="0" smtClean="0"/>
                  <a:t>esgynnol (</a:t>
                </a:r>
                <a:r>
                  <a:rPr lang="cy-GB" i="1" dirty="0" smtClean="0"/>
                  <a:t>ascending</a:t>
                </a:r>
                <a:r>
                  <a:rPr lang="cy-GB" dirty="0" smtClean="0"/>
                  <a:t>).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0.4 = 40%;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=25%</m:t>
                    </m:r>
                  </m:oMath>
                </a14:m>
                <a:r>
                  <a:rPr lang="cy-GB" dirty="0" smtClean="0"/>
                  <a:t> felly’r drefn gywir yw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y-GB" dirty="0" smtClean="0"/>
                  <a:t>, 30%, 0.4.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berimedr petryal sy’n mesur 8cm wrth 5cm.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8 + 5 + 8 + 5 = 26cm.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Gan ddangos eich holl waith cyfrifo, darganfyddwch werth 1032 ÷ 43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24. (Angen dangos y gwaith cyfrifo ar ffurf ffrâm rannu.)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21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370076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y-GB" dirty="0" smtClean="0"/>
                  <a:t> o 42.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Un o’r rhifau canlynol yw’r ateb i 48 × 26. Heb gyfrifo’r lluosiad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llawn</a:t>
                </a:r>
                <a:r>
                  <a:rPr lang="cy-GB" dirty="0"/>
                  <a:t>, ysgrifennwch pa </a:t>
                </a:r>
                <a:r>
                  <a:rPr lang="cy-GB" dirty="0" smtClean="0"/>
                  <a:t>un yw’r </a:t>
                </a:r>
                <a:r>
                  <a:rPr lang="cy-GB" dirty="0"/>
                  <a:t>ateb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dirty="0" smtClean="0"/>
                  <a:t>	1252		1246		1276		1248		1286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O wybod bod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cy-GB" dirty="0" smtClean="0"/>
                  <a:t>, darganfyddwch werth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y-GB" dirty="0" smtClean="0"/>
                  <a:t> pan fo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cyfesurynnau pob un o’r pwyntiau (1, 4), (2, 8) a (3, 12) yn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bodloni rheol. Mae </a:t>
                </a:r>
                <a:r>
                  <a:rPr lang="cy-GB" dirty="0"/>
                  <a:t>cyfesurynnau’r pwynt (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y-GB" dirty="0"/>
                  <a:t>,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y-GB" dirty="0"/>
                  <a:t>) yn bodloni’r un </a:t>
                </a:r>
                <a:r>
                  <a:rPr lang="cy-GB" dirty="0" smtClean="0"/>
                  <a:t>rheol.</a:t>
                </a:r>
                <a:br>
                  <a:rPr lang="cy-GB" dirty="0" smtClean="0"/>
                </a:br>
                <a:r>
                  <a:rPr lang="cy-GB" dirty="0" smtClean="0"/>
                  <a:t>Ysgrifennwch </a:t>
                </a:r>
                <a:r>
                  <a:rPr lang="cy-GB" dirty="0"/>
                  <a:t>y rheol sy’n cysylltu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y-GB" dirty="0"/>
                  <a:t> a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y-GB" dirty="0"/>
                  <a:t>.</a:t>
                </a:r>
                <a:endParaRPr lang="cy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22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0140840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y-GB" dirty="0" smtClean="0"/>
                  <a:t> o 42.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42 ÷ 6 = 7. 7 × 5 = 35.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Un o’r rhifau canlynol yw’r ateb i 48 × 26. Heb gyfrifo’r lluosiad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llawn</a:t>
                </a:r>
                <a:r>
                  <a:rPr lang="cy-GB" dirty="0"/>
                  <a:t>, ysgrifennwch pa </a:t>
                </a:r>
                <a:r>
                  <a:rPr lang="cy-GB" dirty="0" smtClean="0"/>
                  <a:t>un yw’r </a:t>
                </a:r>
                <a:r>
                  <a:rPr lang="cy-GB" dirty="0"/>
                  <a:t>ateb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dirty="0" smtClean="0"/>
                  <a:t>	1252		1246		1276		1248		1286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1248. (Mae 8 × 6 = 48 felly dylai’r ateb orffen efo 8.)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O wybod bod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cy-GB" dirty="0" smtClean="0"/>
                  <a:t>, darganfyddwch werth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y-GB" dirty="0" smtClean="0"/>
                  <a:t> pan fo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=5×20−6</m:t>
                    </m:r>
                  </m:oMath>
                </a14:m>
                <a:r>
                  <a:rPr lang="cy-GB" dirty="0" smtClean="0"/>
                  <a:t>;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=100−6</m:t>
                    </m:r>
                  </m:oMath>
                </a14:m>
                <a:r>
                  <a:rPr lang="cy-GB" dirty="0" smtClean="0"/>
                  <a:t>;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=94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cyfesurynnau pob un o’r pwyntiau (1, 4), (2, 8) a (3, 12) yn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bodloni rheol. Mae </a:t>
                </a:r>
                <a:r>
                  <a:rPr lang="cy-GB" dirty="0"/>
                  <a:t>cyfesurynnau’r pwynt (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y-GB" dirty="0"/>
                  <a:t>,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y-GB" dirty="0"/>
                  <a:t>) yn bodloni’r un </a:t>
                </a:r>
                <a:r>
                  <a:rPr lang="cy-GB" dirty="0" smtClean="0"/>
                  <a:t>rheol.</a:t>
                </a:r>
                <a:br>
                  <a:rPr lang="cy-GB" dirty="0" smtClean="0"/>
                </a:br>
                <a:r>
                  <a:rPr lang="cy-GB" dirty="0" smtClean="0"/>
                  <a:t>Ysgrifennwch </a:t>
                </a:r>
                <a:r>
                  <a:rPr lang="cy-GB" dirty="0"/>
                  <a:t>y rheol sy’n cysylltu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y-GB" dirty="0"/>
                  <a:t> a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y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 b="-1429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22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34164831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0.04136 yn gywir i 2 ffigur ystyrlon.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Mae’r diagram yn dangos triongl hafalochrog gyda’i fertigau ar </a:t>
                </a:r>
                <a:br>
                  <a:rPr lang="cy-GB" dirty="0"/>
                </a:br>
                <a:r>
                  <a:rPr lang="cy-GB" dirty="0" smtClean="0"/>
                  <a:t>dair </a:t>
                </a:r>
                <a:r>
                  <a:rPr lang="cy-GB" dirty="0"/>
                  <a:t>o ochrau sgwâr</a:t>
                </a:r>
                <a:r>
                  <a:rPr lang="cy-GB" dirty="0" smtClean="0"/>
                  <a:t>. Darganfyddwch faint onglau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y-GB" dirty="0" smtClean="0"/>
                  <a:t>,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y-GB" dirty="0" smtClean="0"/>
                  <a:t> ac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endParaRPr lang="cy-GB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Gan ddangos yn glir sut y cawsoch eich ateb, AMCANGYFRIFWCH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werth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312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×49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502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−7+4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−5=3</m:t>
                    </m:r>
                  </m:oMath>
                </a14:m>
                <a:r>
                  <a:rPr lang="cy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 b="-1310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163" y="1499286"/>
            <a:ext cx="2098091" cy="215702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23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110618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0.04136 yn gywir i 2 ffigur ystyrlon.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0.041.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Mae’r diagram yn dangos triongl hafalochrog gyda’i fertigau ar </a:t>
                </a:r>
                <a:br>
                  <a:rPr lang="cy-GB" dirty="0"/>
                </a:br>
                <a:r>
                  <a:rPr lang="cy-GB" dirty="0" smtClean="0"/>
                  <a:t>dair </a:t>
                </a:r>
                <a:r>
                  <a:rPr lang="cy-GB" dirty="0"/>
                  <a:t>o ochrau sgwâr</a:t>
                </a:r>
                <a:r>
                  <a:rPr lang="cy-GB" dirty="0" smtClean="0"/>
                  <a:t>. Darganfyddwch faint onglau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y-GB" dirty="0" smtClean="0"/>
                  <a:t>,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y-GB" dirty="0" smtClean="0"/>
                  <a:t> ac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=60°, 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=40°, 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=50°.</m:t>
                    </m:r>
                  </m:oMath>
                </a14:m>
                <a:endParaRPr lang="cy-GB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Gan ddangos yn glir sut y cawsoch eich ateb, AMCANGYFRIFWCH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werth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312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×49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502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312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×49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502</m:t>
                        </m:r>
                      </m:den>
                    </m:f>
                    <m:r>
                      <a:rPr lang="cy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300×50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15000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−7+4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−5=3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cy-GB" dirty="0" smtClean="0"/>
                  <a:t>;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cy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405" y="2970338"/>
            <a:ext cx="2592833" cy="26656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4390768" y="3113903"/>
            <a:ext cx="123567" cy="205946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67201" y="3398109"/>
            <a:ext cx="123567" cy="205946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160110" y="3402229"/>
            <a:ext cx="123567" cy="205946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267201" y="3126920"/>
            <a:ext cx="123567" cy="205946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23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920356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Mynegwch 480 fel lluoswm rhifau cysefin ar ffurf indecs.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Eglurwch pam mae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cy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cy-GB" dirty="0" smtClean="0"/>
                  <a:t> yn sgwâr perffaith.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7936 yn gywir i’r 10 agosaf.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werth y 5 yn y rhif 46578.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holl ffactorau 14.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24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589406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Mynegwch 480 fel lluoswm rhifau cysefin ar ffurf indecs.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480=</m:t>
                    </m:r>
                    <m:sSup>
                      <m:sSup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×3×5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Eglurwch pam mae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cy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cy-GB" dirty="0" smtClean="0"/>
                  <a:t> yn sgwâr perffaith.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Gan fod y pwerau 6 a 4 yn eilrifau.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7936 yn gywir i’r 10 agosaf.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7940.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werth y 5 yn y rhif 46578.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pum cant.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holl ffactorau 14.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1, 2, 7, 14.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24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425089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 fformiwla ar gyfer cost prynu beic ar gredyd yw</a:t>
                </a:r>
                <a:br>
                  <a:rPr lang="cy-GB" dirty="0" smtClean="0"/>
                </a:br>
                <a:r>
                  <a:rPr lang="cy-GB" dirty="0" smtClean="0"/>
                  <a:t>                             </a:t>
                </a:r>
                <a:r>
                  <a:rPr lang="cy-GB" b="1" dirty="0" smtClean="0"/>
                  <a:t>  cost = tâl misol × 9 + blaendal.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Mae Fiona yn prynu beic ar gredyd am £220. </a:t>
                </a:r>
                <a:br>
                  <a:rPr lang="cy-GB" dirty="0" smtClean="0"/>
                </a:br>
                <a:r>
                  <a:rPr lang="cy-GB" dirty="0" smtClean="0"/>
                  <a:t>Darganfyddwch y tâl misol os oedd y blaendal yn £40.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£220 – £40 = £180. £180 ÷ 9 = £20.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yr enw arbennig sy’n cael ei roi i onglau sy’n </a:t>
                </a:r>
                <a:br>
                  <a:rPr lang="cy-GB" dirty="0" smtClean="0"/>
                </a:br>
                <a:r>
                  <a:rPr lang="cy-GB" dirty="0" smtClean="0"/>
                  <a:t>fwy na 90°, ond sy’n llai na 180°.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Ongl Aflen.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uchder ciwboid sydd â’i hyd yn 4 cm, </a:t>
                </a:r>
                <a:br>
                  <a:rPr lang="cy-GB" dirty="0" smtClean="0"/>
                </a:br>
                <a:r>
                  <a:rPr lang="cy-GB" dirty="0" smtClean="0"/>
                  <a:t>ei led yn 3 cm a’i gyfaint yn 84 cm³.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3 × 4 = 12. 84 ÷ 12 = 7 cm.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Mynegwch 140 fel lluoswm rhifau cysefin ar ffurf indecs.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140=</m:t>
                    </m:r>
                    <m:sSup>
                      <m:sSup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×5×7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+54=63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r>
                  <a:rPr lang="cy-GB" dirty="0" smtClean="0"/>
                  <a:t>.</a:t>
                </a:r>
                <a:endParaRPr lang="cy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831430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Carys yn prynu 4 cylchgrawn gyda phob un yn costio </a:t>
                </a:r>
                <a:br>
                  <a:rPr lang="cy-GB" dirty="0" smtClean="0"/>
                </a:br>
                <a:r>
                  <a:rPr lang="cy-GB" dirty="0" smtClean="0"/>
                  <a:t>70c </a:t>
                </a:r>
                <a:r>
                  <a:rPr lang="cy-GB" dirty="0"/>
                  <a:t>ac mae’n talu â phapur £</a:t>
                </a:r>
                <a:r>
                  <a:rPr lang="cy-GB" dirty="0" smtClean="0"/>
                  <a:t>5. Faint </a:t>
                </a:r>
                <a:r>
                  <a:rPr lang="cy-GB" dirty="0"/>
                  <a:t>o newid dylai Carys ei gael</a:t>
                </a:r>
                <a:r>
                  <a:rPr lang="cy-GB" dirty="0" smtClean="0"/>
                  <a:t>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0.25 fel ffracsiwn ar ei ffurf symlaf.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y-GB" dirty="0" smtClean="0"/>
                  <a:t> pan fo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cy-GB" dirty="0" smtClean="0"/>
                  <a:t> a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55% o 80.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gost 74 tocyn â phob un yn costio £37.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25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4570131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Carys yn prynu 4 cylchgrawn gyda phob un yn costio </a:t>
                </a:r>
                <a:br>
                  <a:rPr lang="cy-GB" dirty="0" smtClean="0"/>
                </a:br>
                <a:r>
                  <a:rPr lang="cy-GB" dirty="0" smtClean="0"/>
                  <a:t>70c </a:t>
                </a:r>
                <a:r>
                  <a:rPr lang="cy-GB" dirty="0"/>
                  <a:t>ac mae’n talu â phapur £</a:t>
                </a:r>
                <a:r>
                  <a:rPr lang="cy-GB" dirty="0" smtClean="0"/>
                  <a:t>5. Faint </a:t>
                </a:r>
                <a:r>
                  <a:rPr lang="cy-GB" dirty="0"/>
                  <a:t>o newid dylai Carys ei gael</a:t>
                </a:r>
                <a:r>
                  <a:rPr lang="cy-GB" dirty="0" smtClean="0"/>
                  <a:t>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4 × 70c = 280c. 500c – 280c = 220c. </a:t>
                </a:r>
                <a:br>
                  <a:rPr lang="cy-GB" dirty="0" smtClean="0"/>
                </a:br>
                <a:r>
                  <a:rPr lang="cy-GB" dirty="0" smtClean="0"/>
                  <a:t>Mae Carys yn cael £2.20 o newid.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0.25 fel ffracsiwn ar ei ffurf symlaf.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y-GB" dirty="0" smtClean="0"/>
                  <a:t> pan fo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cy-GB" dirty="0" smtClean="0"/>
                  <a:t> a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×4+6×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=12+3=15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55% o 80.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44.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gost 74 tocyn â phob un yn costio £37.</a:t>
                </a:r>
                <a:r>
                  <a:rPr lang="cy-GB" dirty="0"/>
                  <a:t/>
                </a:r>
                <a:br>
                  <a:rPr lang="cy-GB" dirty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74 × £37 = £2738.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25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6170737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Tua sawl cm sydd mewn 8 modfedd?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y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bob rhif cysefin rhwng 10 a 20.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y-GB" dirty="0" smtClean="0"/>
                  <a:t>fed term dilyniant yw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cy-GB" dirty="0" smtClean="0"/>
                  <a:t>. Rhestrwch dri therm cyntaf y dilyniant.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26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5730820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Tua sawl cm sydd mewn 8 modfedd?</a:t>
                </a:r>
                <a:br>
                  <a:rPr lang="cy-GB" dirty="0" smtClean="0"/>
                </a:br>
                <a:r>
                  <a:rPr lang="cy-GB" b="1" dirty="0" smtClean="0"/>
                  <a:t>Ateb: </a:t>
                </a:r>
                <a:r>
                  <a:rPr lang="cy-GB" dirty="0" smtClean="0"/>
                  <a:t>8 × 2.5 = 20cm.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y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2×2×2 × 5×5 = 8×25 = 2000.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bob rhif cysefin rhwng 10 a 20.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11, 13, 17, 19.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y-GB" dirty="0" smtClean="0"/>
                  <a:t>fed term dilyniant yw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cy-GB" dirty="0" smtClean="0"/>
                  <a:t>. Rhestrwch dri therm cyntaf y dilyniant.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</a:rPr>
                      <m:t>+5=1+5=6;  </m:t>
                    </m:r>
                    <m:sSup>
                      <m:sSup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</a:rPr>
                      <m:t>+5=4+5=9;  </m:t>
                    </m:r>
                    <m:sSup>
                      <m:sSup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</a:rPr>
                      <m:t>+5=9+5=14.</m:t>
                    </m:r>
                  </m:oMath>
                </a14:m>
                <a:endParaRPr lang="cy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26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0573172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enw’r solid tri-dimensiwn sydd â dau wyneb trionglog</a:t>
                </a:r>
                <a:br>
                  <a:rPr lang="cy-GB" dirty="0" smtClean="0"/>
                </a:br>
                <a:r>
                  <a:rPr lang="cy-GB" dirty="0" smtClean="0"/>
                  <a:t>a thri wyneb petryal.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Pa uned fetrig sydd orau i fesur y pellter rhwng Caerdydd a Bangor?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ysgrifbinnau’n costio 25 ceiniog yr un.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Ysgrifennwch </a:t>
                </a:r>
                <a:r>
                  <a:rPr lang="cy-GB" dirty="0"/>
                  <a:t>gost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y-GB" dirty="0"/>
                  <a:t> o ysgrifbinnau</a:t>
                </a:r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Ehangwch a symleiddiwch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cy-GB" b="0" i="1" smtClean="0">
                        <a:latin typeface="Cambria Math" panose="02040503050406030204" pitchFamily="18" charset="0"/>
                      </a:rPr>
                      <m:t>−2(4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y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27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35097072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enw’r solid tri-dimensiwn sydd â dau wyneb trionglog</a:t>
                </a:r>
                <a:br>
                  <a:rPr lang="cy-GB" dirty="0" smtClean="0"/>
                </a:br>
                <a:r>
                  <a:rPr lang="cy-GB" dirty="0" smtClean="0"/>
                  <a:t>a thri wyneb petryal.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Prism trionglog.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Pa uned fetrig sydd orau i fesur y pellter rhwng Caerdydd a Bangor?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km.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8.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ysgrifbinnau’n costio 25 ceiniog yr un.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Ysgrifennwch </a:t>
                </a:r>
                <a:r>
                  <a:rPr lang="cy-GB" dirty="0"/>
                  <a:t>gost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y-GB" dirty="0"/>
                  <a:t> o ysgrifbinnau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y-GB" dirty="0" smtClean="0"/>
                  <a:t> ceiniog.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Ehangwch a symleiddiwch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cy-GB" b="0" i="1" smtClean="0">
                        <a:latin typeface="Cambria Math" panose="02040503050406030204" pitchFamily="18" charset="0"/>
                      </a:rPr>
                      <m:t>−2(4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−15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−17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y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27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2103063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80086"/>
            <a:ext cx="11186512" cy="5123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y-GB" dirty="0" smtClean="0"/>
              <a:t>Ysgrifennwch, mewn ffigurau, y rhif chwe mil pedwar deg saith.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Darganfyddwch holl ffactorau 27.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Enwch y pedrochr sydd â dim ond un pâr o ochrau cyferbyn</a:t>
            </a:r>
            <a:br>
              <a:rPr lang="cy-GB" dirty="0" smtClean="0"/>
            </a:br>
            <a:r>
              <a:rPr lang="cy-GB" dirty="0" smtClean="0"/>
              <a:t>sy’n baralel.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Mae Llinos yn chwarae gêm gyda’i ffrind. Mae’r gêm yn gallu </a:t>
            </a:r>
            <a:br>
              <a:rPr lang="cy-GB" dirty="0" smtClean="0"/>
            </a:br>
            <a:r>
              <a:rPr lang="cy-GB" dirty="0" smtClean="0"/>
              <a:t>cael ei hennill neu ei cholli neu fod yn gyfartal.</a:t>
            </a:r>
            <a:br>
              <a:rPr lang="cy-GB" dirty="0" smtClean="0"/>
            </a:br>
            <a:r>
              <a:rPr lang="cy-GB" dirty="0" smtClean="0"/>
              <a:t>Y tebygolrwydd y bydd Llinos yn colli’r gêm yw 0.2.</a:t>
            </a:r>
            <a:br>
              <a:rPr lang="cy-GB" dirty="0" smtClean="0"/>
            </a:br>
            <a:r>
              <a:rPr lang="cy-GB" dirty="0" smtClean="0"/>
              <a:t>Y tebygolrwydd y bydd Llinos yn cael gêm gyfartal yw 0.5.</a:t>
            </a:r>
            <a:br>
              <a:rPr lang="cy-GB" dirty="0" smtClean="0"/>
            </a:br>
            <a:r>
              <a:rPr lang="cy-GB" dirty="0" smtClean="0"/>
              <a:t>Beth yw’r tebygolrwydd y bydd Llinos yn ennill y gêm?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Beth yw’r rheol ar gyfer parhau’r dilyniant yma? 4, 8, 16, 32, .....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28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32247640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80086"/>
            <a:ext cx="11186512" cy="512393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y-GB" dirty="0" smtClean="0"/>
              <a:t>Ysgrifennwch, mewn ffigurau, y rhif chwe mil pedwar deg saith.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6047.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Darganfyddwch holl ffactorau 27.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1, 3, 9, 27.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Enwch y pedrochr sydd â dim ond un pâr o ochrau cyferbyn</a:t>
            </a:r>
            <a:br>
              <a:rPr lang="cy-GB" dirty="0" smtClean="0"/>
            </a:br>
            <a:r>
              <a:rPr lang="cy-GB" dirty="0" smtClean="0"/>
              <a:t>sy’n baralel.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Trapesiwm.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Mae Llinos yn chwarae gêm gyda’i ffrind. Mae’r gêm yn gallu </a:t>
            </a:r>
            <a:br>
              <a:rPr lang="cy-GB" dirty="0" smtClean="0"/>
            </a:br>
            <a:r>
              <a:rPr lang="cy-GB" dirty="0" smtClean="0"/>
              <a:t>cael ei hennill neu ei cholli neu fod yn gyfartal.</a:t>
            </a:r>
            <a:br>
              <a:rPr lang="cy-GB" dirty="0" smtClean="0"/>
            </a:br>
            <a:r>
              <a:rPr lang="cy-GB" dirty="0" smtClean="0"/>
              <a:t>Y tebygolrwydd y bydd Llinos yn colli’r gêm yw 0.2.</a:t>
            </a:r>
            <a:br>
              <a:rPr lang="cy-GB" dirty="0" smtClean="0"/>
            </a:br>
            <a:r>
              <a:rPr lang="cy-GB" dirty="0" smtClean="0"/>
              <a:t>Y tebygolrwydd y bydd Llinos yn cael gêm gyfartal yw 0.5.</a:t>
            </a:r>
            <a:br>
              <a:rPr lang="cy-GB" dirty="0" smtClean="0"/>
            </a:br>
            <a:r>
              <a:rPr lang="cy-GB" dirty="0" smtClean="0"/>
              <a:t>Beth yw’r tebygolrwydd y bydd Llinos yn ennill y gêm?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0.3.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Beth yw’r rheol ar gyfer parhau’r dilyniant yma? 4, 8, 16, 32, .....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Dyblu / Lluosi efo dau.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28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5443465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O wybod bod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cy-GB" dirty="0" smtClean="0"/>
                  <a:t>, danrganfyddwch werth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y-GB" dirty="0" smtClean="0"/>
                  <a:t> pan fo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y-GB" dirty="0" smtClean="0"/>
                  <a:t> yn 7.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0.65,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y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y-GB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cy-GB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cy-GB" dirty="0" smtClean="0"/>
                  <a:t> yn y drefn ddisgynnol (</a:t>
                </a:r>
                <a:r>
                  <a:rPr lang="cy-GB" i="1" dirty="0" smtClean="0"/>
                  <a:t>descending</a:t>
                </a:r>
                <a:r>
                  <a:rPr lang="cy-GB" dirty="0" smtClean="0"/>
                  <a:t>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Teithiodd Iwan 200 milltir bob wythnos am 12 </a:t>
                </a:r>
                <a:r>
                  <a:rPr lang="cy-GB" dirty="0" smtClean="0"/>
                  <a:t>wythnos.</a:t>
                </a:r>
                <a:br>
                  <a:rPr lang="cy-GB" dirty="0" smtClean="0"/>
                </a:br>
                <a:r>
                  <a:rPr lang="cy-GB" dirty="0" smtClean="0"/>
                  <a:t>Am </a:t>
                </a:r>
                <a:r>
                  <a:rPr lang="cy-GB" dirty="0"/>
                  <a:t>y 4 wythnos nesaf teithiodd 60 milltir yr </a:t>
                </a:r>
                <a:r>
                  <a:rPr lang="cy-GB" dirty="0" smtClean="0"/>
                  <a:t>wythnos.</a:t>
                </a:r>
                <a:br>
                  <a:rPr lang="cy-GB" dirty="0" smtClean="0"/>
                </a:br>
                <a:r>
                  <a:rPr lang="cy-GB" dirty="0" smtClean="0"/>
                  <a:t>Beth </a:t>
                </a:r>
                <a:r>
                  <a:rPr lang="cy-GB" dirty="0"/>
                  <a:t>oedd cyfanswm y milltiroedd a deithiodd Iwan am yr 16 wythnos</a:t>
                </a:r>
                <a:r>
                  <a:rPr lang="cy-GB" dirty="0" smtClean="0"/>
                  <a:t>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Cyfrifiwch faint ongl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y-GB" dirty="0" smtClean="0"/>
                  <a:t> yn y diagram isod.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cy-GB" dirty="0"/>
              </a:p>
              <a:p>
                <a:pPr marL="457200" indent="-457200">
                  <a:buFont typeface="+mj-lt"/>
                  <a:buAutoNum type="arabicPeriod"/>
                </a:pPr>
                <a:endParaRPr lang="cy-GB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cy-GB" dirty="0"/>
              </a:p>
              <a:p>
                <a:pPr marL="457200" indent="-457200">
                  <a:buFont typeface="+mj-lt"/>
                  <a:buAutoNum type="arabicPeriod"/>
                </a:pPr>
                <a:endParaRPr lang="cy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717" y="3538280"/>
            <a:ext cx="5113052" cy="171746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29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8950315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O wybod bod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cy-GB" dirty="0" smtClean="0"/>
                  <a:t>, danrganfyddwch werth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y-GB" dirty="0" smtClean="0"/>
                  <a:t> pan fo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y-GB" dirty="0" smtClean="0"/>
                  <a:t> yn 7.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y-GB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cy-GB" b="0" i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×7+5; 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=21+5</m:t>
                    </m:r>
                  </m:oMath>
                </a14:m>
                <a:r>
                  <a:rPr lang="cy-GB" dirty="0" smtClean="0"/>
                  <a:t>;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=26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0.65,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y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y-GB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cy-GB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cy-GB" dirty="0" smtClean="0"/>
                  <a:t> yn y drefn ddisgynnol (</a:t>
                </a:r>
                <a:r>
                  <a:rPr lang="cy-GB" i="1" dirty="0" smtClean="0"/>
                  <a:t>descending</a:t>
                </a:r>
                <a:r>
                  <a:rPr lang="cy-GB" dirty="0" smtClean="0"/>
                  <a:t>).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,  0.65,  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Teithiodd Iwan 200 milltir bob wythnos am 12 </a:t>
                </a:r>
                <a:r>
                  <a:rPr lang="cy-GB" dirty="0" smtClean="0"/>
                  <a:t>wythnos.</a:t>
                </a:r>
                <a:br>
                  <a:rPr lang="cy-GB" dirty="0" smtClean="0"/>
                </a:br>
                <a:r>
                  <a:rPr lang="cy-GB" dirty="0" smtClean="0"/>
                  <a:t>Am </a:t>
                </a:r>
                <a:r>
                  <a:rPr lang="cy-GB" dirty="0"/>
                  <a:t>y 4 wythnos nesaf teithiodd 60 milltir yr </a:t>
                </a:r>
                <a:r>
                  <a:rPr lang="cy-GB" dirty="0" smtClean="0"/>
                  <a:t>wythnos.</a:t>
                </a:r>
                <a:br>
                  <a:rPr lang="cy-GB" dirty="0" smtClean="0"/>
                </a:br>
                <a:r>
                  <a:rPr lang="cy-GB" dirty="0" smtClean="0"/>
                  <a:t>Beth </a:t>
                </a:r>
                <a:r>
                  <a:rPr lang="cy-GB" dirty="0"/>
                  <a:t>oedd cyfanswm y milltiroedd a deithiodd Iwan am yr 16 wythnos</a:t>
                </a:r>
                <a:r>
                  <a:rPr lang="cy-GB" dirty="0" smtClean="0"/>
                  <a:t>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(200 × 12) + (4 × 60) = 2400 + 240 = 2640 milltir.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Cyfrifiwch faint ongl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y-GB" dirty="0" smtClean="0"/>
                  <a:t> yn y diagram isod.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=64°</m:t>
                    </m:r>
                  </m:oMath>
                </a14:m>
                <a:r>
                  <a:rPr lang="cy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600" y="4507538"/>
            <a:ext cx="2895342" cy="97253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29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426528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tŷ </a:t>
                </a:r>
                <a:r>
                  <a:rPr lang="cy-GB" dirty="0"/>
                  <a:t>yn costio un cant un deg pump o filoedd saith cant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pum </a:t>
                </a:r>
                <a:r>
                  <a:rPr lang="cy-GB" dirty="0"/>
                  <a:t>deg o </a:t>
                </a:r>
                <a:r>
                  <a:rPr lang="cy-GB" dirty="0" smtClean="0"/>
                  <a:t>bunnoedd. Ysgrifennwch </a:t>
                </a:r>
                <a:r>
                  <a:rPr lang="cy-GB" dirty="0"/>
                  <a:t>y swm hwn mewn ffigurau</a:t>
                </a:r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60% fel degolyn.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gan Sian 217 o gownteri. Mae hi’n rhannu’r cownteri yn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7 </a:t>
                </a:r>
                <a:r>
                  <a:rPr lang="cy-GB" dirty="0"/>
                  <a:t>pentwr </a:t>
                </a:r>
                <a:r>
                  <a:rPr lang="cy-GB" dirty="0" smtClean="0"/>
                  <a:t>cyfartal. Faint </a:t>
                </a:r>
                <a:r>
                  <a:rPr lang="cy-GB" dirty="0"/>
                  <a:t>o gownteri sydd ym mhob pentwr</a:t>
                </a:r>
                <a:r>
                  <a:rPr lang="cy-GB" dirty="0" smtClean="0"/>
                  <a:t>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yr hafaliad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3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+2=8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Cost tocyn tymor eisteddle y llynedd oedd £200.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Eleni </a:t>
                </a:r>
                <a:r>
                  <a:rPr lang="cy-GB" dirty="0"/>
                  <a:t>mae wedi cynyddu 20</a:t>
                </a:r>
                <a:r>
                  <a:rPr lang="cy-GB" dirty="0" smtClean="0"/>
                  <a:t>%.</a:t>
                </a:r>
                <a:br>
                  <a:rPr lang="cy-GB" dirty="0" smtClean="0"/>
                </a:br>
                <a:r>
                  <a:rPr lang="cy-GB" dirty="0" smtClean="0"/>
                  <a:t>Darganfyddwch </a:t>
                </a:r>
                <a:r>
                  <a:rPr lang="cy-GB" dirty="0"/>
                  <a:t>gost tocyn tymor eisteddle eleni.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8566165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werth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y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Enrhifwch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cy-GB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  <m:r>
                      <a:rPr lang="cy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y-GB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Carys yn dweud mai’r ateb i 8 + 3 × 5 yw </a:t>
                </a:r>
                <a:r>
                  <a:rPr lang="cy-GB" dirty="0" smtClean="0"/>
                  <a:t>55.</a:t>
                </a:r>
                <a:br>
                  <a:rPr lang="cy-GB" dirty="0" smtClean="0"/>
                </a:br>
                <a:r>
                  <a:rPr lang="cy-GB" dirty="0" smtClean="0"/>
                  <a:t>Mae </a:t>
                </a:r>
                <a:r>
                  <a:rPr lang="cy-GB" dirty="0"/>
                  <a:t>Siôn yn dweud mai’r ateb i 8 + 3 × 5 yw </a:t>
                </a:r>
                <a:r>
                  <a:rPr lang="cy-GB" dirty="0" smtClean="0"/>
                  <a:t>23.</a:t>
                </a:r>
                <a:br>
                  <a:rPr lang="cy-GB" dirty="0" smtClean="0"/>
                </a:br>
                <a:r>
                  <a:rPr lang="cy-GB" dirty="0" smtClean="0"/>
                  <a:t>Eglurwch </a:t>
                </a:r>
                <a:r>
                  <a:rPr lang="cy-GB" dirty="0"/>
                  <a:t>yn glir ai Carys neu Siôn sy’n gywir. Rhowch reswm dros eich ateb</a:t>
                </a:r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Mynegwch 525 fel lluoswm rhifau cysefin gan ddefnyddio nodiant indecs.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Beth yw 24% o £70?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30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4584962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werth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y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9 × 25 = 225.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Enrhifwch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cy-GB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  <m:r>
                      <a:rPr lang="cy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y-GB" b="0" dirty="0" smtClean="0"/>
                  <a:t/>
                </a:r>
                <a:br>
                  <a:rPr lang="cy-GB" b="0" dirty="0" smtClean="0"/>
                </a:br>
                <a:r>
                  <a:rPr lang="cy-GB" b="1" dirty="0" smtClean="0"/>
                  <a:t>Ateb:</a:t>
                </a:r>
                <a:r>
                  <a:rPr lang="cy-GB" b="0" dirty="0" smtClean="0"/>
                  <a:t> 4.</a:t>
                </a:r>
                <a:endParaRPr lang="cy-GB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Carys yn dweud mai’r ateb i 8 + 3 × 5 yw </a:t>
                </a:r>
                <a:r>
                  <a:rPr lang="cy-GB" dirty="0" smtClean="0"/>
                  <a:t>55.</a:t>
                </a:r>
                <a:br>
                  <a:rPr lang="cy-GB" dirty="0" smtClean="0"/>
                </a:br>
                <a:r>
                  <a:rPr lang="cy-GB" dirty="0" smtClean="0"/>
                  <a:t>Mae </a:t>
                </a:r>
                <a:r>
                  <a:rPr lang="cy-GB" dirty="0"/>
                  <a:t>Siôn yn dweud mai’r ateb i 8 + 3 × 5 yw </a:t>
                </a:r>
                <a:r>
                  <a:rPr lang="cy-GB" dirty="0" smtClean="0"/>
                  <a:t>23.</a:t>
                </a:r>
                <a:br>
                  <a:rPr lang="cy-GB" dirty="0" smtClean="0"/>
                </a:br>
                <a:r>
                  <a:rPr lang="cy-GB" dirty="0" smtClean="0"/>
                  <a:t>Eglurwch </a:t>
                </a:r>
                <a:r>
                  <a:rPr lang="cy-GB" dirty="0"/>
                  <a:t>yn glir ai Carys neu Siôn sy’n gywir. Rhowch reswm dros eich ateb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Siôn sy’n gywir. Yn ôl CORLAT (Cromfachau o flaen Rhannu Lluosi</a:t>
                </a:r>
                <a:br>
                  <a:rPr lang="cy-GB" dirty="0" smtClean="0"/>
                </a:br>
                <a:r>
                  <a:rPr lang="cy-GB" dirty="0" smtClean="0"/>
                  <a:t>Adio Tynnu) mae’n rhaid gwneud y swm Lluosi 3 × 5 yn gyntaf. </a:t>
                </a:r>
                <a:br>
                  <a:rPr lang="cy-GB" dirty="0" smtClean="0"/>
                </a:br>
                <a:r>
                  <a:rPr lang="cy-GB" dirty="0" smtClean="0"/>
                  <a:t>Felly 8 + 3 × 5</a:t>
                </a:r>
                <a:br>
                  <a:rPr lang="cy-GB" dirty="0" smtClean="0"/>
                </a:br>
                <a:r>
                  <a:rPr lang="cy-GB" dirty="0" smtClean="0"/>
                  <a:t>         = 8 + 15 </a:t>
                </a:r>
                <a:br>
                  <a:rPr lang="cy-GB" dirty="0" smtClean="0"/>
                </a:br>
                <a:r>
                  <a:rPr lang="cy-GB" dirty="0" smtClean="0"/>
                  <a:t>         = 23.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Mynegwch 525 fel lluoswm rhifau cysefin gan ddefnyddio nodiant indecs.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525 = 3 × 5² × 7.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Beth yw 24% o £70?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£16.80.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 t="-595" b="-1548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30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33064376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y rhif 7500000 </a:t>
                </a:r>
                <a:r>
                  <a:rPr lang="cy-GB" dirty="0"/>
                  <a:t>mewn geiriau</a:t>
                </a:r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Gan ddefnyddio’r digidau  </a:t>
                </a:r>
                <a:r>
                  <a:rPr lang="cy-GB" b="1" dirty="0" smtClean="0"/>
                  <a:t>6  7  3  8</a:t>
                </a:r>
                <a:r>
                  <a:rPr lang="cy-GB" dirty="0" smtClean="0"/>
                  <a:t>  i gyd, ysgrifennwch yr odrif lleiaf.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Amcangyfrifwch yr ateb i 98 × 5.1.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4 + 3 × 7 – 6.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Adiwch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y-GB" dirty="0" smtClean="0"/>
                  <a:t> at 5.92.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31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4202158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y rhif 7500000 </a:t>
                </a:r>
                <a:r>
                  <a:rPr lang="cy-GB" dirty="0"/>
                  <a:t>mewn </a:t>
                </a:r>
                <a:r>
                  <a:rPr lang="cy-GB" dirty="0" smtClean="0"/>
                  <a:t>geiriau.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Saith miliwn a phum can mil.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Gan ddefnyddio’r digidau  </a:t>
                </a:r>
                <a:r>
                  <a:rPr lang="cy-GB" b="1" dirty="0" smtClean="0"/>
                  <a:t>6  7  3  8</a:t>
                </a:r>
                <a:r>
                  <a:rPr lang="cy-GB" dirty="0" smtClean="0"/>
                  <a:t>  i gyd, ysgrifennwch yr odrif lleiaf.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3687.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Amcangyfrifwch yr ateb i 98 × 5.1.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98 × 5.1 </a:t>
                </a:r>
                <a14:m>
                  <m:oMath xmlns:m="http://schemas.openxmlformats.org/officeDocument/2006/math">
                    <m:r>
                      <a:rPr lang="cy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cy-GB" dirty="0" smtClean="0"/>
                  <a:t> 100 × 5 = 500.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4 + 3 × 7 – 6.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4 + 3 × 7 – 6 = 4 + 21 – 6 = 25 – 6 = 19.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Adiwch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y-GB" dirty="0" smtClean="0"/>
                  <a:t> at 5.92.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0.7 + 5.92 = 6.62.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31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319196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O wybod bod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y-GB" dirty="0" smtClean="0"/>
                  <a:t> darganfyddwch werth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y-GB" dirty="0" smtClean="0"/>
                  <a:t> pan fo </a:t>
                </a:r>
                <a:br>
                  <a:rPr lang="cy-GB" dirty="0" smtClean="0"/>
                </a:b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cy-GB" dirty="0" smtClean="0"/>
                  <a:t> a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ongl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endParaRPr lang="cy-GB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y-GB" dirty="0" smtClean="0"/>
                  <a:t>fed term y dilyniant 6, 13, 20, 27, ...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Rhannwch £2680 yn ôl y gymhareb 5 : 3 : 2.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656" y="2017480"/>
            <a:ext cx="3905250" cy="2286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32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1043535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O wybod bod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y-GB" dirty="0" smtClean="0"/>
                  <a:t> darganfyddwch werth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y-GB" dirty="0" smtClean="0"/>
                  <a:t> pan fo </a:t>
                </a:r>
                <a:br>
                  <a:rPr lang="cy-GB" dirty="0" smtClean="0"/>
                </a:b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cy-GB" dirty="0" smtClean="0"/>
                  <a:t> a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20=2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×6+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20=12+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=8.</m:t>
                    </m:r>
                  </m:oMath>
                </a14:m>
                <a:endParaRPr lang="cy-GB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ongl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=180°−90°−53°;  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=37°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y-GB" dirty="0" smtClean="0"/>
                  <a:t>fed term y dilyniant 6, 13, 20, 27, ...</a:t>
                </a:r>
                <a:br>
                  <a:rPr lang="cy-GB" dirty="0" smtClean="0"/>
                </a:br>
                <a:r>
                  <a:rPr lang="cy-GB" b="1" dirty="0" smtClean="0"/>
                  <a:t>Ateb</a:t>
                </a:r>
                <a:r>
                  <a:rPr lang="cy-GB" dirty="0" smtClean="0"/>
                  <a:t>: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Rhannwch £2680 yn ôl y gymhareb 5 : 3 : 2.</a:t>
                </a:r>
                <a:br>
                  <a:rPr lang="cy-GB" dirty="0" smtClean="0"/>
                </a:br>
                <a:r>
                  <a:rPr lang="cy-GB" b="1" dirty="0" smtClean="0"/>
                  <a:t>Ateb</a:t>
                </a:r>
                <a:r>
                  <a:rPr lang="cy-GB" dirty="0" smtClean="0"/>
                  <a:t>: 5 + 3 + 2 = 10; £2680 ÷ 10 = £268.</a:t>
                </a:r>
                <a:br>
                  <a:rPr lang="cy-GB" dirty="0" smtClean="0"/>
                </a:br>
                <a:r>
                  <a:rPr lang="cy-GB" dirty="0" smtClean="0"/>
                  <a:t>£268 × 5 = £1340</a:t>
                </a:r>
                <a:br>
                  <a:rPr lang="cy-GB" dirty="0" smtClean="0"/>
                </a:br>
                <a:r>
                  <a:rPr lang="cy-GB" dirty="0" smtClean="0"/>
                  <a:t>£268 × 3 = £804</a:t>
                </a:r>
                <a:br>
                  <a:rPr lang="cy-GB" dirty="0" smtClean="0"/>
                </a:br>
                <a:r>
                  <a:rPr lang="cy-GB" dirty="0" smtClean="0"/>
                  <a:t>£268 × 2 = £536.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 b="-119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0542" y="3718515"/>
            <a:ext cx="2626095" cy="153722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32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9196898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80086"/>
            <a:ext cx="11186512" cy="5123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y-GB" dirty="0" smtClean="0"/>
              <a:t>Ysgrifennwch 1200 fel lluoswm ffactorau cysefin ar ffurf indecs.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Beth yw gwerth y 3 yn y rhif 13265?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Talgrynnwch 51684 i’r 100 agosaf.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Cyfrifwch 516 × 82.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/>
              <a:t>Cyfrifodd Sian y byddai angen iddi archebu 10 bws i fynd â </a:t>
            </a: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>312 </a:t>
            </a:r>
            <a:r>
              <a:rPr lang="cy-GB" dirty="0"/>
              <a:t>o bobl i’r </a:t>
            </a:r>
            <a:r>
              <a:rPr lang="cy-GB" dirty="0" smtClean="0"/>
              <a:t>theatr. Mae </a:t>
            </a:r>
            <a:r>
              <a:rPr lang="cy-GB" dirty="0"/>
              <a:t>pob bws yn dal 53 o </a:t>
            </a:r>
            <a:r>
              <a:rPr lang="cy-GB" dirty="0" smtClean="0"/>
              <a:t>bobl.</a:t>
            </a:r>
            <a:br>
              <a:rPr lang="cy-GB" dirty="0" smtClean="0"/>
            </a:br>
            <a:r>
              <a:rPr lang="cy-GB" dirty="0" smtClean="0"/>
              <a:t>Ydy </a:t>
            </a:r>
            <a:r>
              <a:rPr lang="cy-GB" dirty="0"/>
              <a:t>Sian yn gywir neu’n anghywir? Eglurwch eich ateb.</a:t>
            </a:r>
            <a:endParaRPr lang="cy-GB" dirty="0" smtClean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33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39169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1200 fel lluoswm ffactorau cysefin ar ffurf indecs.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1200=</m:t>
                    </m:r>
                    <m:sSup>
                      <m:sSup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×3×</m:t>
                    </m:r>
                    <m:sSup>
                      <m:sSupPr>
                        <m:ctrlP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Beth yw gwerth y 3 yn y rhif 13265?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Tri </a:t>
                </a:r>
                <a:r>
                  <a:rPr lang="cy-GB" b="1" dirty="0" smtClean="0"/>
                  <a:t>mil</a:t>
                </a:r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Talgrynnwch 51684 i’r 100 agosaf.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51700.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516 × 82.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516 × 82 = 42312.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Cyfrifodd Sian y byddai angen iddi archebu 10 bws i fynd â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312 </a:t>
                </a:r>
                <a:r>
                  <a:rPr lang="cy-GB" dirty="0"/>
                  <a:t>o bobl i’r </a:t>
                </a:r>
                <a:r>
                  <a:rPr lang="cy-GB" dirty="0" smtClean="0"/>
                  <a:t>theatr. Mae </a:t>
                </a:r>
                <a:r>
                  <a:rPr lang="cy-GB" dirty="0"/>
                  <a:t>pob bws yn dal 53 o </a:t>
                </a:r>
                <a:r>
                  <a:rPr lang="cy-GB" dirty="0" smtClean="0"/>
                  <a:t>bobl.</a:t>
                </a:r>
                <a:br>
                  <a:rPr lang="cy-GB" dirty="0" smtClean="0"/>
                </a:br>
                <a:r>
                  <a:rPr lang="cy-GB" dirty="0" smtClean="0"/>
                  <a:t>Ydy </a:t>
                </a:r>
                <a:r>
                  <a:rPr lang="cy-GB" dirty="0"/>
                  <a:t>Sian yn gywir neu’n anghywir? Eglurwch eich ateb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Mae Sian yn anghywir. Byddai 10 bws yn gallu dal 53 × 10 = 530 o bobl,</a:t>
                </a:r>
                <a:br>
                  <a:rPr lang="cy-GB" dirty="0" smtClean="0"/>
                </a:br>
                <a:r>
                  <a:rPr lang="cy-GB" dirty="0" smtClean="0"/>
                  <a:t>sydd yn ormod. Dim ond 6 bws sydd ei angen (6 × 53 = 318).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33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8582595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+4−3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Ehangwch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3(4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−7)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y-GB" dirty="0" smtClean="0"/>
                  <a:t>fed term y dilyniant 3, 13, 23, 33, 43, ...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Sawl ochr sydd gan hecsagon rheolaidd?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34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6178707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+4−3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Symleiddiwch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Ehangwch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3(4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−7)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−21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y-GB" dirty="0" smtClean="0"/>
                  <a:t>fed term y dilyniant 3, 13, 23, 33, 43, ...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Sawl ochr sydd gan hecsagon rheolaidd?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6.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34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94815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tŷ </a:t>
                </a:r>
                <a:r>
                  <a:rPr lang="cy-GB" dirty="0"/>
                  <a:t>yn costio un cant un deg pump o filoedd saith cant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pum </a:t>
                </a:r>
                <a:r>
                  <a:rPr lang="cy-GB" dirty="0"/>
                  <a:t>deg o </a:t>
                </a:r>
                <a:r>
                  <a:rPr lang="cy-GB" dirty="0" smtClean="0"/>
                  <a:t>bunnoedd. Ysgrifennwch </a:t>
                </a:r>
                <a:r>
                  <a:rPr lang="cy-GB" dirty="0"/>
                  <a:t>y swm hwn mewn ffigurau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£115,750.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60% fel degolyn.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0.6.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gan Sian 217 o gownteri. Mae hi’n rhannu’r cownteri yn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7 </a:t>
                </a:r>
                <a:r>
                  <a:rPr lang="cy-GB" dirty="0"/>
                  <a:t>pentwr </a:t>
                </a:r>
                <a:r>
                  <a:rPr lang="cy-GB" dirty="0" smtClean="0"/>
                  <a:t>cyfartal. Faint </a:t>
                </a:r>
                <a:r>
                  <a:rPr lang="cy-GB" dirty="0"/>
                  <a:t>o gownteri sydd ym mhob pentwr</a:t>
                </a:r>
                <a:r>
                  <a:rPr lang="cy-GB" dirty="0" smtClean="0"/>
                  <a:t>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217 ÷ 7 = 31.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yr hafaliad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3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+2=8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Cost tocyn tymor eisteddle y llynedd oedd £200.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Eleni </a:t>
                </a:r>
                <a:r>
                  <a:rPr lang="cy-GB" dirty="0"/>
                  <a:t>mae wedi cynyddu 20</a:t>
                </a:r>
                <a:r>
                  <a:rPr lang="cy-GB" dirty="0" smtClean="0"/>
                  <a:t>%.</a:t>
                </a:r>
                <a:br>
                  <a:rPr lang="cy-GB" dirty="0" smtClean="0"/>
                </a:br>
                <a:r>
                  <a:rPr lang="cy-GB" dirty="0" smtClean="0"/>
                  <a:t>Darganfyddwch </a:t>
                </a:r>
                <a:r>
                  <a:rPr lang="cy-GB" dirty="0"/>
                  <a:t>gost tocyn tymor eisteddle eleni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£240.</a:t>
                </a:r>
                <a:endParaRPr lang="cy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 b="-119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4514791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65878 yn gywir i’r 1000 agosaf.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+8=23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y canlynol, gan roi eich ateb i 4 ffigur ystyrlon.</a:t>
                </a:r>
                <a:br>
                  <a:rPr lang="cy-GB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300.27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24.36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×6.74</m:t>
                        </m:r>
                      </m:den>
                    </m:f>
                  </m:oMath>
                </a14:m>
                <a:endParaRPr lang="cy-GB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+4=13</m:t>
                    </m:r>
                  </m:oMath>
                </a14:m>
                <a:r>
                  <a:rPr lang="cy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35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4214117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65878 yn gywir i’r 1000 agosaf.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66000.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+8=23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=23−8;  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=15;  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y canlynol, gan roi eich ateb i 4 ffigur ystyrlon.</a:t>
                </a:r>
                <a:br>
                  <a:rPr lang="cy-GB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300.27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24.36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×6.74</m:t>
                        </m:r>
                      </m:den>
                    </m:f>
                  </m:oMath>
                </a14:m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1.829.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+4=13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=13−4;  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=9;  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cy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35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7517895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datrysiad i’r hafaliad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−25=0</m:t>
                    </m:r>
                  </m:oMath>
                </a14:m>
                <a:r>
                  <a:rPr lang="cy-GB" dirty="0" smtClean="0"/>
                  <a:t> i’w gael rhwng 2 a 3.</a:t>
                </a:r>
                <a:br>
                  <a:rPr lang="cy-GB" dirty="0" smtClean="0"/>
                </a:br>
                <a:r>
                  <a:rPr lang="cy-GB" dirty="0" smtClean="0"/>
                  <a:t>Darganfyddwch y datrysiad hwn yn gywir i 1 lle degol.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16868 yn gywir i’r 10 agosaf.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Gan ddefnyddio’r rheol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r>
                  <a:rPr lang="cy-GB" dirty="0" smtClean="0"/>
                  <a:t>, darganfyddwch werth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cy-GB" dirty="0" smtClean="0"/>
                  <a:t> pan fo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Eglurwch sut i gyfrifo </a:t>
                </a:r>
                <a:r>
                  <a:rPr lang="cy-GB" b="1" dirty="0" smtClean="0"/>
                  <a:t>modd</a:t>
                </a:r>
                <a:r>
                  <a:rPr lang="cy-GB" dirty="0" smtClean="0"/>
                  <a:t> set o rifau.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Eglurwch sut i gyfrifo </a:t>
                </a:r>
                <a:r>
                  <a:rPr lang="cy-GB" b="1" dirty="0" smtClean="0"/>
                  <a:t>amrediad</a:t>
                </a:r>
                <a:r>
                  <a:rPr lang="cy-GB" dirty="0" smtClean="0"/>
                  <a:t> set o rifau.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36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6677735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Mae datrysiad i’r hafaliad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−25=0</m:t>
                    </m:r>
                  </m:oMath>
                </a14:m>
                <a:r>
                  <a:rPr lang="cy-GB" dirty="0" smtClean="0"/>
                  <a:t> i’w gael rhwng 2 a 3.</a:t>
                </a:r>
                <a:br>
                  <a:rPr lang="cy-GB" dirty="0" smtClean="0"/>
                </a:br>
                <a:r>
                  <a:rPr lang="cy-GB" dirty="0" smtClean="0"/>
                  <a:t>Darganfyddwch y datrysiad hwn yn gywir i 1 lle degol.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=2.7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16868 yn gywir i’r 10 agosaf.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16870.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Gan ddefnyddio’r rheol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r>
                  <a:rPr lang="cy-GB" dirty="0" smtClean="0"/>
                  <a:t>, </a:t>
                </a:r>
                <a:br>
                  <a:rPr lang="cy-GB" dirty="0" smtClean="0"/>
                </a:br>
                <a:r>
                  <a:rPr lang="cy-GB" dirty="0" smtClean="0"/>
                  <a:t>darganfyddwch werth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cy-GB" dirty="0" smtClean="0"/>
                  <a:t> pan fo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=4×10+12; 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=40+12;  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=52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Eglurwch sut i gyfrifo </a:t>
                </a:r>
                <a:r>
                  <a:rPr lang="cy-GB" b="1" dirty="0" smtClean="0"/>
                  <a:t>modd</a:t>
                </a:r>
                <a:r>
                  <a:rPr lang="cy-GB" dirty="0" smtClean="0"/>
                  <a:t> set o rifau.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Modd set o rifau yw’r rhif neu’r rhifau sy’n ymddangos mwyaf aml.</a:t>
                </a:r>
                <a:br>
                  <a:rPr lang="cy-GB" dirty="0" smtClean="0"/>
                </a:br>
                <a:r>
                  <a:rPr lang="cy-GB" dirty="0" smtClean="0"/>
                  <a:t>Mae’n bosib na fydd modd os yw’r rhifau i gyd yn wahanol.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Eglurwch sut i gyfrifo </a:t>
                </a:r>
                <a:r>
                  <a:rPr lang="cy-GB" b="1" dirty="0" smtClean="0"/>
                  <a:t>amrediad</a:t>
                </a:r>
                <a:r>
                  <a:rPr lang="cy-GB" dirty="0" smtClean="0"/>
                  <a:t> set o rifau.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Tynnu’r rhif lleiaf o’r rhif mwyaf.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36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3376689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480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×0.69</m:t>
                        </m:r>
                      </m:e>
                    </m:rad>
                  </m:oMath>
                </a14:m>
                <a:r>
                  <a:rPr lang="cy-GB" dirty="0" smtClean="0"/>
                  <a:t> yn gywir i 2 le degol.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Sue yn prynu </a:t>
                </a:r>
                <a:r>
                  <a:rPr lang="cy-GB" dirty="0" smtClean="0"/>
                  <a:t>12.6 </a:t>
                </a:r>
                <a:r>
                  <a:rPr lang="cy-GB" dirty="0"/>
                  <a:t>kg o datws a </a:t>
                </a:r>
                <a:r>
                  <a:rPr lang="cy-GB" dirty="0" smtClean="0"/>
                  <a:t>5.4 </a:t>
                </a:r>
                <a:r>
                  <a:rPr lang="cy-GB" dirty="0"/>
                  <a:t>kg o foron am £</a:t>
                </a:r>
                <a:r>
                  <a:rPr lang="cy-GB" dirty="0" smtClean="0"/>
                  <a:t>27.63.</a:t>
                </a:r>
                <a:br>
                  <a:rPr lang="cy-GB" dirty="0" smtClean="0"/>
                </a:br>
                <a:r>
                  <a:rPr lang="cy-GB" dirty="0" smtClean="0"/>
                  <a:t>Mae’r </a:t>
                </a:r>
                <a:r>
                  <a:rPr lang="cy-GB" dirty="0"/>
                  <a:t>tatws yn costio £1.85 y </a:t>
                </a:r>
                <a:r>
                  <a:rPr lang="cy-GB" dirty="0" smtClean="0"/>
                  <a:t>kg. Darganfyddwch </a:t>
                </a:r>
                <a:r>
                  <a:rPr lang="cy-GB" dirty="0"/>
                  <a:t>gost 1 kg o foron</a:t>
                </a:r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Beth yw’r fformiwla ar gyfer arwynebedd paralelogram?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Rhestrwch yr holl rifau sgwâr rhwng 0 a 10.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Rhestrwch yr holl rifau cysefin rhwng 0 a 10.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37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7136003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Darganfyddwch werth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480</m:t>
                        </m:r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×0.69</m:t>
                        </m:r>
                      </m:e>
                    </m:rad>
                  </m:oMath>
                </a14:m>
                <a:r>
                  <a:rPr lang="cy-GB" dirty="0" smtClean="0"/>
                  <a:t> yn gywir i 2 le degol.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18.20.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Sue yn prynu </a:t>
                </a:r>
                <a:r>
                  <a:rPr lang="cy-GB" dirty="0" smtClean="0"/>
                  <a:t>12.6 </a:t>
                </a:r>
                <a:r>
                  <a:rPr lang="cy-GB" dirty="0"/>
                  <a:t>kg o datws a </a:t>
                </a:r>
                <a:r>
                  <a:rPr lang="cy-GB" dirty="0" smtClean="0"/>
                  <a:t>5.4 </a:t>
                </a:r>
                <a:r>
                  <a:rPr lang="cy-GB" dirty="0"/>
                  <a:t>kg o foron am £</a:t>
                </a:r>
                <a:r>
                  <a:rPr lang="cy-GB" dirty="0" smtClean="0"/>
                  <a:t>27.63.</a:t>
                </a:r>
                <a:br>
                  <a:rPr lang="cy-GB" dirty="0" smtClean="0"/>
                </a:br>
                <a:r>
                  <a:rPr lang="cy-GB" dirty="0" smtClean="0"/>
                  <a:t>Mae’r </a:t>
                </a:r>
                <a:r>
                  <a:rPr lang="cy-GB" dirty="0"/>
                  <a:t>tatws yn costio £1.85 y </a:t>
                </a:r>
                <a:r>
                  <a:rPr lang="cy-GB" dirty="0" smtClean="0"/>
                  <a:t>kg. Darganfyddwch </a:t>
                </a:r>
                <a:r>
                  <a:rPr lang="cy-GB" dirty="0"/>
                  <a:t>gost 1 kg o foron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£0.80 y kg.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Beth yw’r fformiwla ar gyfer arwynebedd paralelogram?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Arwynebedd paralelogram = Sail × Uchder.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Rhestrwch yr holl rifau sgwâr rhwng 0 a 10.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1, 4, 9.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Rhestrwch yr holl rifau cysefin rhwng 0 a 10.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2, 3, 5, 7.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37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1757914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80086"/>
            <a:ext cx="11186512" cy="5123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y-GB" dirty="0" smtClean="0"/>
              <a:t>Poblogaethau (</a:t>
            </a:r>
            <a:r>
              <a:rPr lang="cy-GB" i="1" dirty="0" smtClean="0"/>
              <a:t>populations</a:t>
            </a:r>
            <a:r>
              <a:rPr lang="cy-GB" dirty="0" smtClean="0"/>
              <a:t>) rhai pentrefi oedd:</a:t>
            </a:r>
            <a:br>
              <a:rPr lang="cy-GB" dirty="0" smtClean="0"/>
            </a:br>
            <a:r>
              <a:rPr lang="cy-GB" dirty="0" smtClean="0"/>
              <a:t>419 	510 	122 	162 	74 		19 		206 	272</a:t>
            </a:r>
            <a:br>
              <a:rPr lang="cy-GB" dirty="0" smtClean="0"/>
            </a:br>
            <a:r>
              <a:rPr lang="cy-GB" dirty="0" smtClean="0"/>
              <a:t>Darganfyddwch gymedr y poblogaethau hyn.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Dyma hoff liwiau dosbarth 8C:</a:t>
            </a:r>
            <a:br>
              <a:rPr lang="cy-GB" dirty="0" smtClean="0"/>
            </a:br>
            <a:r>
              <a:rPr lang="cy-GB" dirty="0" smtClean="0"/>
              <a:t>Coch 8		Melyn 3	Glas 10		Pinc 5		Gwyrdd 4</a:t>
            </a:r>
            <a:br>
              <a:rPr lang="cy-GB" dirty="0" smtClean="0"/>
            </a:br>
            <a:r>
              <a:rPr lang="cy-GB" dirty="0" smtClean="0"/>
              <a:t>Lluniwch siart cylch i ddangos y wybodaeth yma.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Beth yw 47% o £78?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Mae Fiona yn prynu 5 batri efo papur £10 ac yn derbyn £2.80 o newid.</a:t>
            </a:r>
            <a:br>
              <a:rPr lang="cy-GB" dirty="0" smtClean="0"/>
            </a:br>
            <a:r>
              <a:rPr lang="cy-GB" dirty="0" smtClean="0"/>
              <a:t>Faint oedd cost pob batri unigol?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Beth yw cyfanswm onglau unrhyw bedrochr?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38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8038490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80086"/>
            <a:ext cx="11186512" cy="51239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y-GB" dirty="0" smtClean="0"/>
              <a:t>Poblogaethau (</a:t>
            </a:r>
            <a:r>
              <a:rPr lang="cy-GB" i="1" dirty="0" smtClean="0"/>
              <a:t>populations</a:t>
            </a:r>
            <a:r>
              <a:rPr lang="cy-GB" dirty="0" smtClean="0"/>
              <a:t>) rhai pentrefi oedd:</a:t>
            </a:r>
            <a:br>
              <a:rPr lang="cy-GB" dirty="0" smtClean="0"/>
            </a:br>
            <a:r>
              <a:rPr lang="cy-GB" dirty="0" smtClean="0"/>
              <a:t>419 	510 	122 	162 	74 		19 		206 	272</a:t>
            </a:r>
            <a:br>
              <a:rPr lang="cy-GB" dirty="0" smtClean="0"/>
            </a:br>
            <a:r>
              <a:rPr lang="cy-GB" dirty="0" smtClean="0"/>
              <a:t>Darganfyddwch gymedr y poblogaethau hyn.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Cyfanswm = 1784. Cymedr = 1784 ÷ 8 = 223.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Dyma hoff liwiau dosbarth 8C:</a:t>
            </a:r>
            <a:br>
              <a:rPr lang="cy-GB" dirty="0" smtClean="0"/>
            </a:br>
            <a:r>
              <a:rPr lang="cy-GB" dirty="0" smtClean="0"/>
              <a:t>Coch 8		Melyn 3		Glas 10		Pinc 5		Gwyrdd 4</a:t>
            </a:r>
            <a:br>
              <a:rPr lang="cy-GB" dirty="0" smtClean="0"/>
            </a:br>
            <a:r>
              <a:rPr lang="cy-GB" dirty="0" smtClean="0"/>
              <a:t>Lluniwch siart cylch i ddangos y wybodaeth yma.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8 + 3 + 10 + 5 + 4 = 30. 360° ÷ 30 = 12°. Dyma feintiau’r onglau:</a:t>
            </a:r>
            <a:br>
              <a:rPr lang="cy-GB" dirty="0" smtClean="0"/>
            </a:br>
            <a:r>
              <a:rPr lang="cy-GB" dirty="0" smtClean="0"/>
              <a:t>Coch 8 × 12° = 96°. Melyn 3 × 12° = 36°. Glas 10 × 12° = 120°. </a:t>
            </a:r>
            <a:br>
              <a:rPr lang="cy-GB" dirty="0" smtClean="0"/>
            </a:br>
            <a:r>
              <a:rPr lang="cy-GB" dirty="0" smtClean="0"/>
              <a:t>Pinc 5 × 12° = 60°. Gwyrdd 4 × 12° = 48°.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Beth yw 47% o £78?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78 × 47% = £36.66.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Mae Fiona yn prynu 5 batri efo papur £10 ac yn derbyn £2.80 o newid.</a:t>
            </a:r>
            <a:br>
              <a:rPr lang="cy-GB" dirty="0" smtClean="0"/>
            </a:br>
            <a:r>
              <a:rPr lang="cy-GB" dirty="0" smtClean="0"/>
              <a:t>Faint oedd cost pob batri unigol?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£10 – £2.80 = £7.20. £7.20 ÷ 5 = £1.44.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Beth yw cyfanswm onglau unrhyw bedrochr?</a:t>
            </a:r>
            <a:br>
              <a:rPr lang="cy-GB" dirty="0" smtClean="0"/>
            </a:br>
            <a:r>
              <a:rPr lang="cy-GB" b="1" dirty="0" smtClean="0"/>
              <a:t>Ateb:</a:t>
            </a:r>
            <a:r>
              <a:rPr lang="cy-GB" dirty="0" smtClean="0"/>
              <a:t> 360°.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643" y="280086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683" y="4372747"/>
            <a:ext cx="1963223" cy="220645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38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5200001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Beth yw pris teledu £420 mewn sêl ‘20% i ffwrdd’?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arwynebedd petryal 9cm wrth 6cm, gan roi unedau</a:t>
                </a:r>
                <a:br>
                  <a:rPr lang="cy-GB" dirty="0" smtClean="0"/>
                </a:br>
                <a:r>
                  <a:rPr lang="cy-GB" dirty="0" smtClean="0"/>
                  <a:t>yn eich ateb.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Enrhifwch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cy-GB" dirty="0" smtClean="0"/>
                  <a:t> pan fo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=3,  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cy-GB" dirty="0" smtClean="0"/>
                  <a:t>a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14.182 yn gywir i un lle degol.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Gadawodd Gareth ei dŷ am 6:30 a.m. a chyrhaeddodd ei westy yn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Nulyn </a:t>
                </a:r>
                <a:r>
                  <a:rPr lang="cy-GB" dirty="0"/>
                  <a:t>am 5:55 </a:t>
                </a:r>
                <a:r>
                  <a:rPr lang="cy-GB" dirty="0" smtClean="0"/>
                  <a:t>p.m. Faint </a:t>
                </a:r>
                <a:r>
                  <a:rPr lang="cy-GB" dirty="0"/>
                  <a:t>o amser gymerodd ei daith i </a:t>
                </a:r>
                <a:r>
                  <a:rPr lang="cy-GB" dirty="0" smtClean="0"/>
                  <a:t>gyd?</a:t>
                </a:r>
                <a:br>
                  <a:rPr lang="cy-GB" dirty="0" smtClean="0"/>
                </a:br>
                <a:r>
                  <a:rPr lang="cy-GB" dirty="0" smtClean="0"/>
                  <a:t>Rhowch </a:t>
                </a:r>
                <a:r>
                  <a:rPr lang="cy-GB" dirty="0"/>
                  <a:t>eich ateb mewn oriau a munudau.</a:t>
                </a:r>
                <a:endParaRPr lang="cy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643" y="420129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39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24855849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Beth yw pris teledu £420 mewn sêl ‘20% i ffwrdd’?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420 × 20% = £84. £420 – £84 = £336.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arwynebedd petryal 9cm wrth 6cm, gan roi unedau</a:t>
                </a:r>
                <a:br>
                  <a:rPr lang="cy-GB" dirty="0" smtClean="0"/>
                </a:br>
                <a:r>
                  <a:rPr lang="cy-GB" dirty="0" smtClean="0"/>
                  <a:t>yn eich ateb.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9 × 6 = 54 cm².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Enrhifwch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cy-GB" dirty="0" smtClean="0"/>
                  <a:t> pan fo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=3,  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cy-GB" dirty="0" smtClean="0"/>
                  <a:t>a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×3+4×2−6×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=9+8−3=14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14.182 yn gywir i un lle degol.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14.2.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Gadawodd Gareth ei dŷ am 6:30 a.m. a chyrhaeddodd ei westy yn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Nulyn </a:t>
                </a:r>
                <a:r>
                  <a:rPr lang="cy-GB" dirty="0"/>
                  <a:t>am 5:55 </a:t>
                </a:r>
                <a:r>
                  <a:rPr lang="cy-GB" dirty="0" smtClean="0"/>
                  <a:t>p.m. Faint </a:t>
                </a:r>
                <a:r>
                  <a:rPr lang="cy-GB" dirty="0"/>
                  <a:t>o amser gymerodd ei daith i </a:t>
                </a:r>
                <a:r>
                  <a:rPr lang="cy-GB" dirty="0" smtClean="0"/>
                  <a:t>gyd?</a:t>
                </a:r>
                <a:br>
                  <a:rPr lang="cy-GB" dirty="0" smtClean="0"/>
                </a:br>
                <a:r>
                  <a:rPr lang="cy-GB" dirty="0" smtClean="0"/>
                  <a:t>Rhowch </a:t>
                </a:r>
                <a:r>
                  <a:rPr lang="cy-GB" dirty="0"/>
                  <a:t>eich ateb mewn oriau a munudau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11 awr a 25 munud.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643" y="420129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39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69970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80086"/>
            <a:ext cx="11186512" cy="51239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y-GB" dirty="0" smtClean="0"/>
              <a:t>Disgrifiwch, </a:t>
            </a:r>
            <a:r>
              <a:rPr lang="cy-GB" b="1" dirty="0" smtClean="0"/>
              <a:t>mewn geiriau</a:t>
            </a:r>
            <a:r>
              <a:rPr lang="cy-GB" dirty="0" smtClean="0"/>
              <a:t>, y rheol ar gyfer parhau’r dilyniant </a:t>
            </a:r>
            <a:br>
              <a:rPr lang="cy-GB" dirty="0" smtClean="0"/>
            </a:br>
            <a:r>
              <a:rPr lang="cy-GB" dirty="0" smtClean="0"/>
              <a:t>canlynol:   3,  –9,  27,  –81,  243, ....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Dyma’r marciau gafodd Colin mewn wyth pwnc.</a:t>
            </a:r>
            <a:br>
              <a:rPr lang="cy-GB" dirty="0" smtClean="0"/>
            </a:br>
            <a:r>
              <a:rPr lang="cy-GB" dirty="0" smtClean="0"/>
              <a:t>66		45		59		55		65		69		45		72</a:t>
            </a:r>
            <a:br>
              <a:rPr lang="cy-GB" dirty="0" smtClean="0"/>
            </a:br>
            <a:r>
              <a:rPr lang="cy-GB" dirty="0" smtClean="0"/>
              <a:t>Darganfyddwch y marc canolrifol.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Pa ganran o £250 yw £95?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Ysgrifennwch yr enw arbennig sy’n cael ei roi i’r llinell syth </a:t>
            </a:r>
            <a:br>
              <a:rPr lang="cy-GB" dirty="0" smtClean="0"/>
            </a:br>
            <a:r>
              <a:rPr lang="cy-GB" dirty="0" smtClean="0"/>
              <a:t>yn y diagram canlynol.</a:t>
            </a:r>
            <a:br>
              <a:rPr lang="cy-GB" dirty="0" smtClean="0"/>
            </a:b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/>
            </a:r>
            <a:br>
              <a:rPr lang="cy-GB" dirty="0" smtClean="0"/>
            </a:br>
            <a:endParaRPr lang="cy-GB" dirty="0" smtClean="0"/>
          </a:p>
          <a:p>
            <a:pPr marL="457200" indent="-457200">
              <a:buFont typeface="+mj-lt"/>
              <a:buAutoNum type="arabicPeriod"/>
            </a:pPr>
            <a:r>
              <a:rPr lang="cy-GB" dirty="0" smtClean="0"/>
              <a:t>Cost cylchgrawn yw </a:t>
            </a:r>
            <a:r>
              <a:rPr lang="cy-GB" i="1" dirty="0" smtClean="0"/>
              <a:t>m</a:t>
            </a:r>
            <a:r>
              <a:rPr lang="cy-GB" dirty="0" smtClean="0"/>
              <a:t> ceiniog. Ysgrifennwch, yn nhermau </a:t>
            </a:r>
            <a:r>
              <a:rPr lang="cy-GB" i="1" dirty="0" smtClean="0"/>
              <a:t>m</a:t>
            </a:r>
            <a:r>
              <a:rPr lang="cy-GB" dirty="0" smtClean="0"/>
              <a:t>, </a:t>
            </a:r>
            <a:br>
              <a:rPr lang="cy-GB" dirty="0" smtClean="0"/>
            </a:br>
            <a:r>
              <a:rPr lang="cy-GB" dirty="0" smtClean="0"/>
              <a:t>gost 8 cylchgrawn.</a:t>
            </a:r>
            <a:endParaRPr lang="cy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620" y="3056323"/>
            <a:ext cx="1483583" cy="14341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4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11835909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Pa fath o siart yw polygon amlder?</a:t>
                </a:r>
                <a:br>
                  <a:rPr lang="cy-GB" dirty="0" smtClean="0"/>
                </a:br>
                <a:r>
                  <a:rPr lang="cy-GB" dirty="0" smtClean="0"/>
                  <a:t>(a) siart bar		(b) siart llinell		(c) siart cylch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yr hafaliad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−7=9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Beth yw cyfaint ciwboid sy’n mesur 2.7cm wrth 5.3cm wrth 7.8cm?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datrysiad i’r hafaliad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=90</m:t>
                    </m:r>
                  </m:oMath>
                </a14:m>
                <a:r>
                  <a:rPr lang="cy-GB" dirty="0" smtClean="0"/>
                  <a:t> </a:t>
                </a:r>
                <a:r>
                  <a:rPr lang="cy-GB" dirty="0"/>
                  <a:t>i’w gael rhwng 4 a </a:t>
                </a:r>
                <a:r>
                  <a:rPr lang="cy-GB" dirty="0" smtClean="0"/>
                  <a:t>5.</a:t>
                </a:r>
                <a:br>
                  <a:rPr lang="cy-GB" dirty="0" smtClean="0"/>
                </a:br>
                <a:r>
                  <a:rPr lang="cy-GB" dirty="0" smtClean="0"/>
                  <a:t>Defnyddiwch </a:t>
                </a:r>
                <a:r>
                  <a:rPr lang="cy-GB" dirty="0"/>
                  <a:t>y dull cynnig a gwella (</a:t>
                </a:r>
                <a:r>
                  <a:rPr lang="cy-GB" i="1" dirty="0"/>
                  <a:t>trial and improvement</a:t>
                </a:r>
                <a:r>
                  <a:rPr lang="cy-GB" dirty="0"/>
                  <a:t>) i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ddarganfod </a:t>
                </a:r>
                <a:r>
                  <a:rPr lang="cy-GB" dirty="0"/>
                  <a:t>y datrysiad hwn </a:t>
                </a:r>
                <a:r>
                  <a:rPr lang="cy-GB" dirty="0" smtClean="0"/>
                  <a:t>yn gywir </a:t>
                </a:r>
                <a:r>
                  <a:rPr lang="cy-GB" dirty="0"/>
                  <a:t>i 1 lle degol</a:t>
                </a:r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hyd y llinell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cy-GB" dirty="0" smtClean="0"/>
                  <a:t> yn y diagram isod.</a:t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/>
                </a:r>
                <a:br>
                  <a:rPr lang="cy-GB" dirty="0" smtClean="0"/>
                </a:br>
                <a:endParaRPr lang="cy-GB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cy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643" y="420129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8627" y="3420663"/>
            <a:ext cx="3229232" cy="233057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40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5608304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Pa fath o siart yw polygon amlder?</a:t>
                </a:r>
                <a:br>
                  <a:rPr lang="cy-GB" dirty="0" smtClean="0"/>
                </a:br>
                <a:r>
                  <a:rPr lang="cy-GB" dirty="0" smtClean="0"/>
                  <a:t>(a) siart bar		(b) siart llinell		(c) siart cylch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(b) siart llinell.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Datryswch yr hafaliad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−7=9</m:t>
                    </m:r>
                  </m:oMath>
                </a14:m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=9+7;  2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=16;  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=8.</m:t>
                    </m:r>
                  </m:oMath>
                </a14:m>
                <a:endParaRPr lang="cy-GB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Beth yw cyfaint ciwboid sy’n mesur 2.7cm wrth 5.3cm wrth 7.8cm?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2.7 × 5.3 × 7.8 = 111.618 cm³.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/>
                  <a:t>Mae datrysiad i’r hafaliad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=90</m:t>
                    </m:r>
                  </m:oMath>
                </a14:m>
                <a:r>
                  <a:rPr lang="cy-GB" dirty="0" smtClean="0"/>
                  <a:t> </a:t>
                </a:r>
                <a:r>
                  <a:rPr lang="cy-GB" dirty="0"/>
                  <a:t>i’w gael rhwng 4 a </a:t>
                </a:r>
                <a:r>
                  <a:rPr lang="cy-GB" dirty="0" smtClean="0"/>
                  <a:t>5.</a:t>
                </a:r>
                <a:br>
                  <a:rPr lang="cy-GB" dirty="0" smtClean="0"/>
                </a:br>
                <a:r>
                  <a:rPr lang="cy-GB" dirty="0" smtClean="0"/>
                  <a:t>Defnyddiwch </a:t>
                </a:r>
                <a:r>
                  <a:rPr lang="cy-GB" dirty="0"/>
                  <a:t>y dull cynnig a gwella (</a:t>
                </a:r>
                <a:r>
                  <a:rPr lang="cy-GB" i="1" dirty="0"/>
                  <a:t>trial and improvement</a:t>
                </a:r>
                <a:r>
                  <a:rPr lang="cy-GB" dirty="0"/>
                  <a:t>) i </a:t>
                </a:r>
                <a:r>
                  <a:rPr lang="cy-GB" dirty="0" smtClean="0"/>
                  <a:t/>
                </a:r>
                <a:br>
                  <a:rPr lang="cy-GB" dirty="0" smtClean="0"/>
                </a:br>
                <a:r>
                  <a:rPr lang="cy-GB" dirty="0" smtClean="0"/>
                  <a:t>ddarganfod </a:t>
                </a:r>
                <a:r>
                  <a:rPr lang="cy-GB" dirty="0"/>
                  <a:t>y datrysiad hwn </a:t>
                </a:r>
                <a:r>
                  <a:rPr lang="cy-GB" dirty="0" smtClean="0"/>
                  <a:t>yn gywir </a:t>
                </a:r>
                <a:r>
                  <a:rPr lang="cy-GB" dirty="0"/>
                  <a:t>i 1 lle degol</a:t>
                </a:r>
                <a:r>
                  <a:rPr lang="cy-GB" dirty="0" smtClean="0"/>
                  <a:t>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y-GB" b="0" i="1" smtClean="0">
                        <a:latin typeface="Cambria Math" panose="02040503050406030204" pitchFamily="18" charset="0"/>
                      </a:rPr>
                      <m:t>=4.3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Cyfrifwch hyd y llinell </a:t>
                </a:r>
                <a14:m>
                  <m:oMath xmlns:m="http://schemas.openxmlformats.org/officeDocument/2006/math">
                    <m:r>
                      <a:rPr lang="cy-GB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cy-GB" dirty="0" smtClean="0"/>
                  <a:t> yn y diagram isod.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3.3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5.6</m:t>
                        </m:r>
                      </m:e>
                      <m:sup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y-GB" b="0" i="1" smtClean="0">
                        <a:latin typeface="Cambria Math" panose="02040503050406030204" pitchFamily="18" charset="0"/>
                      </a:rPr>
                      <m:t>=42.25.  </m:t>
                    </m:r>
                    <m:rad>
                      <m:radPr>
                        <m:degHide m:val="on"/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42.25</m:t>
                        </m:r>
                      </m:e>
                    </m:rad>
                    <m:r>
                      <a:rPr lang="cy-GB" b="0" i="1" smtClean="0">
                        <a:latin typeface="Cambria Math" panose="02040503050406030204" pitchFamily="18" charset="0"/>
                      </a:rPr>
                      <m:t>=6.5</m:t>
                    </m:r>
                  </m:oMath>
                </a14:m>
                <a:r>
                  <a:rPr lang="cy-GB" dirty="0" smtClean="0"/>
                  <a:t> cm.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643" y="420129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3"/>
          <a:stretch/>
        </p:blipFill>
        <p:spPr bwMode="auto">
          <a:xfrm>
            <a:off x="11038703" y="5235384"/>
            <a:ext cx="832021" cy="1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140" y="3886573"/>
            <a:ext cx="2673281" cy="192934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40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383064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44070"/>
            <a:ext cx="8534400" cy="1507067"/>
          </a:xfrm>
        </p:spPr>
        <p:txBody>
          <a:bodyPr/>
          <a:lstStyle/>
          <a:p>
            <a:r>
              <a:rPr lang="cy-GB" dirty="0" smtClean="0"/>
              <a:t>5 y dydd: TGAU Haen Sylfaenol</a:t>
            </a:r>
            <a:endParaRPr lang="cy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Disgrifiwch, </a:t>
                </a:r>
                <a:r>
                  <a:rPr lang="cy-GB" b="1" dirty="0" smtClean="0"/>
                  <a:t>mewn geiriau</a:t>
                </a:r>
                <a:r>
                  <a:rPr lang="cy-GB" dirty="0" smtClean="0"/>
                  <a:t>, y rheol ar gyfer parhau’r dilyniant </a:t>
                </a:r>
                <a:br>
                  <a:rPr lang="cy-GB" dirty="0" smtClean="0"/>
                </a:br>
                <a:r>
                  <a:rPr lang="cy-GB" dirty="0" smtClean="0"/>
                  <a:t>canlynol:   3,  –9,  27,  –81,  243, ....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Lluosi efo –3.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Dyma’r marciau gafodd Colin mewn wyth pwnc.</a:t>
                </a:r>
                <a:br>
                  <a:rPr lang="cy-GB" dirty="0" smtClean="0"/>
                </a:br>
                <a:r>
                  <a:rPr lang="cy-GB" dirty="0" smtClean="0"/>
                  <a:t>66		45		59		55		65		69		45		72</a:t>
                </a:r>
                <a:br>
                  <a:rPr lang="cy-GB" dirty="0" smtClean="0"/>
                </a:br>
                <a:r>
                  <a:rPr lang="cy-GB" dirty="0" smtClean="0"/>
                  <a:t>Darganfyddwch y marc canolrifol.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Mewn trefn, y rhifau yw 45, 45, 55, 59, 65, 66, 69, 72.</a:t>
                </a:r>
                <a:br>
                  <a:rPr lang="cy-GB" dirty="0" smtClean="0"/>
                </a:br>
                <a:r>
                  <a:rPr lang="cy-GB" dirty="0" smtClean="0"/>
                  <a:t>Mae’r canolrif hanner ffordd rhwng 59 a 65, felly’r canolrif yw 62.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Pa ganran o £250 yw £95?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250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r>
                          <a:rPr lang="cy-GB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cy-GB" b="0" i="1" smtClean="0">
                        <a:latin typeface="Cambria Math" panose="02040503050406030204" pitchFamily="18" charset="0"/>
                      </a:rPr>
                      <m:t>=38%</m:t>
                    </m:r>
                  </m:oMath>
                </a14:m>
                <a:r>
                  <a:rPr lang="cy-GB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Ysgrifennwch yr enw arbennig sy’n cael ei roi i’r llinell syth </a:t>
                </a:r>
                <a:br>
                  <a:rPr lang="cy-GB" dirty="0" smtClean="0"/>
                </a:br>
                <a:r>
                  <a:rPr lang="cy-GB" dirty="0" smtClean="0"/>
                  <a:t>yn y diagram canlynol.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Tangiad.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y-GB" dirty="0" smtClean="0"/>
                  <a:t>Cost cylchgrawn yw </a:t>
                </a:r>
                <a:r>
                  <a:rPr lang="cy-GB" i="1" dirty="0" smtClean="0"/>
                  <a:t>m</a:t>
                </a:r>
                <a:r>
                  <a:rPr lang="cy-GB" dirty="0" smtClean="0"/>
                  <a:t> ceiniog. Ysgrifennwch, yn nhermau </a:t>
                </a:r>
                <a:r>
                  <a:rPr lang="cy-GB" i="1" dirty="0" smtClean="0"/>
                  <a:t>m</a:t>
                </a:r>
                <a:r>
                  <a:rPr lang="cy-GB" dirty="0" smtClean="0"/>
                  <a:t>, </a:t>
                </a:r>
                <a:br>
                  <a:rPr lang="cy-GB" dirty="0" smtClean="0"/>
                </a:br>
                <a:r>
                  <a:rPr lang="cy-GB" dirty="0" smtClean="0"/>
                  <a:t>gost 8 cylchgrawn.</a:t>
                </a:r>
                <a:br>
                  <a:rPr lang="cy-GB" dirty="0" smtClean="0"/>
                </a:br>
                <a:r>
                  <a:rPr lang="cy-GB" b="1" dirty="0" smtClean="0"/>
                  <a:t>Ateb:</a:t>
                </a:r>
                <a:r>
                  <a:rPr lang="cy-GB" dirty="0" smtClean="0"/>
                  <a:t> </a:t>
                </a:r>
                <a:r>
                  <a:rPr lang="cy-GB" i="1" dirty="0" smtClean="0"/>
                  <a:t>8m</a:t>
                </a:r>
                <a:r>
                  <a:rPr lang="cy-GB" dirty="0" smtClean="0"/>
                  <a:t>.</a:t>
                </a:r>
                <a:endParaRPr lang="cy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80086"/>
                <a:ext cx="11186512" cy="5123936"/>
              </a:xfrm>
              <a:blipFill rotWithShape="0">
                <a:blip r:embed="rId2"/>
                <a:stretch>
                  <a:fillRect l="-218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8703" y="5255741"/>
            <a:ext cx="832021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4.bp.blogspot.com/-aIolteewv4s/T_KpD559QCI/AAAAAAAAB0s/hIsQpdmhyJQ/s1600/tick+and+cross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/>
          <a:stretch/>
        </p:blipFill>
        <p:spPr bwMode="auto">
          <a:xfrm>
            <a:off x="11038702" y="5127365"/>
            <a:ext cx="832021" cy="13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5" y="601360"/>
            <a:ext cx="2092410" cy="209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10560906" y="3252851"/>
            <a:ext cx="1334530" cy="13427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dirty="0" smtClean="0"/>
              <a:t>4</a:t>
            </a:r>
            <a:endParaRPr lang="cy-GB" sz="4800" dirty="0"/>
          </a:p>
        </p:txBody>
      </p:sp>
    </p:spTree>
    <p:extLst>
      <p:ext uri="{BB962C8B-B14F-4D97-AF65-F5344CB8AC3E}">
        <p14:creationId xmlns:p14="http://schemas.microsoft.com/office/powerpoint/2010/main" val="408356402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1051</TotalTime>
  <Words>1734</Words>
  <Application>Microsoft Office PowerPoint</Application>
  <PresentationFormat>Widescreen</PresentationFormat>
  <Paragraphs>571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Arial Narrow</vt:lpstr>
      <vt:lpstr>Calibri</vt:lpstr>
      <vt:lpstr>Cambria Math</vt:lpstr>
      <vt:lpstr>Century Gothic</vt:lpstr>
      <vt:lpstr>Wingdings 3</vt:lpstr>
      <vt:lpstr>Slice</vt:lpstr>
      <vt:lpstr>1_Slice</vt:lpstr>
      <vt:lpstr>5 y dydd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  <vt:lpstr>5 y dydd: TGAU Haen Sylfaenol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y dydd</dc:title>
  <dc:creator>Gareth Evans</dc:creator>
  <cp:lastModifiedBy>Gareth Evans</cp:lastModifiedBy>
  <cp:revision>202</cp:revision>
  <cp:lastPrinted>2015-04-06T13:10:36Z</cp:lastPrinted>
  <dcterms:created xsi:type="dcterms:W3CDTF">2014-04-17T11:16:46Z</dcterms:created>
  <dcterms:modified xsi:type="dcterms:W3CDTF">2015-04-06T13:22:17Z</dcterms:modified>
</cp:coreProperties>
</file>