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6" r:id="rId1"/>
  </p:sldMasterIdLst>
  <p:sldIdLst>
    <p:sldId id="256" r:id="rId2"/>
    <p:sldId id="286" r:id="rId3"/>
    <p:sldId id="295" r:id="rId4"/>
    <p:sldId id="296" r:id="rId5"/>
    <p:sldId id="287" r:id="rId6"/>
    <p:sldId id="282" r:id="rId7"/>
    <p:sldId id="297" r:id="rId8"/>
    <p:sldId id="306" r:id="rId9"/>
    <p:sldId id="275" r:id="rId10"/>
    <p:sldId id="263" r:id="rId11"/>
    <p:sldId id="264" r:id="rId12"/>
    <p:sldId id="298" r:id="rId13"/>
    <p:sldId id="299" r:id="rId14"/>
    <p:sldId id="265" r:id="rId15"/>
    <p:sldId id="274" r:id="rId16"/>
    <p:sldId id="310" r:id="rId17"/>
    <p:sldId id="258" r:id="rId18"/>
    <p:sldId id="309" r:id="rId19"/>
    <p:sldId id="259" r:id="rId20"/>
    <p:sldId id="260" r:id="rId21"/>
    <p:sldId id="288" r:id="rId22"/>
    <p:sldId id="301" r:id="rId23"/>
    <p:sldId id="300" r:id="rId24"/>
    <p:sldId id="290" r:id="rId25"/>
    <p:sldId id="272" r:id="rId26"/>
    <p:sldId id="278" r:id="rId27"/>
    <p:sldId id="303" r:id="rId28"/>
    <p:sldId id="308" r:id="rId29"/>
    <p:sldId id="283" r:id="rId30"/>
    <p:sldId id="271" r:id="rId31"/>
    <p:sldId id="285" r:id="rId32"/>
    <p:sldId id="273" r:id="rId33"/>
    <p:sldId id="307" r:id="rId34"/>
    <p:sldId id="302" r:id="rId35"/>
    <p:sldId id="266" r:id="rId36"/>
    <p:sldId id="294" r:id="rId37"/>
    <p:sldId id="304" r:id="rId38"/>
    <p:sldId id="277" r:id="rId39"/>
    <p:sldId id="270" r:id="rId40"/>
    <p:sldId id="284" r:id="rId41"/>
    <p:sldId id="280" r:id="rId42"/>
    <p:sldId id="269" r:id="rId43"/>
    <p:sldId id="293" r:id="rId44"/>
    <p:sldId id="279" r:id="rId45"/>
    <p:sldId id="289" r:id="rId46"/>
    <p:sldId id="268" r:id="rId47"/>
    <p:sldId id="291" r:id="rId48"/>
    <p:sldId id="281" r:id="rId49"/>
    <p:sldId id="305" r:id="rId50"/>
    <p:sldId id="311" r:id="rId51"/>
    <p:sldId id="261" r:id="rId52"/>
    <p:sldId id="262" r:id="rId53"/>
    <p:sldId id="267" r:id="rId54"/>
    <p:sldId id="276"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7" d="100"/>
          <a:sy n="87" d="100"/>
        </p:scale>
        <p:origin x="51" y="180"/>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2DF2D2-251F-4D59-B9F8-83F64ED3FDD5}" type="doc">
      <dgm:prSet loTypeId="urn:microsoft.com/office/officeart/2005/8/layout/radial6" loCatId="cycle" qsTypeId="urn:microsoft.com/office/officeart/2005/8/quickstyle/3d1" qsCatId="3D" csTypeId="urn:microsoft.com/office/officeart/2005/8/colors/colorful5" csCatId="colorful" phldr="1"/>
      <dgm:spPr/>
      <dgm:t>
        <a:bodyPr/>
        <a:lstStyle/>
        <a:p>
          <a:endParaRPr lang="cy-GB"/>
        </a:p>
      </dgm:t>
    </dgm:pt>
    <dgm:pt modelId="{AE64E643-205F-4EC1-908A-B3DE4280964F}">
      <dgm:prSet phldrT="[Text]"/>
      <dgm:spPr/>
      <dgm:t>
        <a:bodyPr/>
        <a:lstStyle/>
        <a:p>
          <a:r>
            <a:rPr lang="cy-GB" dirty="0"/>
            <a:t>Quizzes</a:t>
          </a:r>
        </a:p>
      </dgm:t>
    </dgm:pt>
    <dgm:pt modelId="{7DA95BAB-5841-46E3-A212-E0558F1B80C6}" type="parTrans" cxnId="{0B3ABA6E-EC80-46DA-8F2D-D1AABA24BE0A}">
      <dgm:prSet/>
      <dgm:spPr/>
      <dgm:t>
        <a:bodyPr/>
        <a:lstStyle/>
        <a:p>
          <a:endParaRPr lang="cy-GB"/>
        </a:p>
      </dgm:t>
    </dgm:pt>
    <dgm:pt modelId="{FBC30B0D-A7BE-4397-9509-F3CF8710BFA4}" type="sibTrans" cxnId="{0B3ABA6E-EC80-46DA-8F2D-D1AABA24BE0A}">
      <dgm:prSet/>
      <dgm:spPr/>
      <dgm:t>
        <a:bodyPr/>
        <a:lstStyle/>
        <a:p>
          <a:endParaRPr lang="cy-GB"/>
        </a:p>
      </dgm:t>
    </dgm:pt>
    <dgm:pt modelId="{7D17DDF1-8479-4EF8-83C0-6D9D1677D949}">
      <dgm:prSet phldrT="[Text]"/>
      <dgm:spPr/>
      <dgm:t>
        <a:bodyPr/>
        <a:lstStyle/>
        <a:p>
          <a:r>
            <a:rPr lang="cy-GB" dirty="0"/>
            <a:t>Kahoot!</a:t>
          </a:r>
        </a:p>
      </dgm:t>
    </dgm:pt>
    <dgm:pt modelId="{FBA350C6-232C-4FB5-A942-10F482042D2D}" type="parTrans" cxnId="{B04DC1F1-57EE-4D4E-B8B7-DE81BF81D768}">
      <dgm:prSet/>
      <dgm:spPr/>
      <dgm:t>
        <a:bodyPr/>
        <a:lstStyle/>
        <a:p>
          <a:endParaRPr lang="cy-GB"/>
        </a:p>
      </dgm:t>
    </dgm:pt>
    <dgm:pt modelId="{F10BF787-20CF-43E6-83BF-20E77719C716}" type="sibTrans" cxnId="{B04DC1F1-57EE-4D4E-B8B7-DE81BF81D768}">
      <dgm:prSet/>
      <dgm:spPr/>
      <dgm:t>
        <a:bodyPr/>
        <a:lstStyle/>
        <a:p>
          <a:endParaRPr lang="cy-GB"/>
        </a:p>
      </dgm:t>
    </dgm:pt>
    <dgm:pt modelId="{E6C7C7FF-E4A0-4824-B8B2-0E2EB8256EE3}">
      <dgm:prSet phldrT="[Text]"/>
      <dgm:spPr/>
      <dgm:t>
        <a:bodyPr/>
        <a:lstStyle/>
        <a:p>
          <a:r>
            <a:rPr lang="cy-GB" dirty="0"/>
            <a:t>Carousel Learning</a:t>
          </a:r>
        </a:p>
      </dgm:t>
    </dgm:pt>
    <dgm:pt modelId="{E508BDFE-5DEA-4A69-93B5-3B350A9631AB}" type="parTrans" cxnId="{3143F5AA-9011-4D61-BE0B-F29125C6882A}">
      <dgm:prSet/>
      <dgm:spPr/>
      <dgm:t>
        <a:bodyPr/>
        <a:lstStyle/>
        <a:p>
          <a:endParaRPr lang="cy-GB"/>
        </a:p>
      </dgm:t>
    </dgm:pt>
    <dgm:pt modelId="{E30ADAB3-B683-4900-AD5A-D40B1BD0182A}" type="sibTrans" cxnId="{3143F5AA-9011-4D61-BE0B-F29125C6882A}">
      <dgm:prSet/>
      <dgm:spPr/>
      <dgm:t>
        <a:bodyPr/>
        <a:lstStyle/>
        <a:p>
          <a:endParaRPr lang="cy-GB"/>
        </a:p>
      </dgm:t>
    </dgm:pt>
    <dgm:pt modelId="{729395C9-A5B0-469A-9BE1-0C55D68B6E84}">
      <dgm:prSet phldrT="[Text]"/>
      <dgm:spPr/>
      <dgm:t>
        <a:bodyPr/>
        <a:lstStyle/>
        <a:p>
          <a:r>
            <a:rPr lang="cy-GB" dirty="0"/>
            <a:t>Quizzizz</a:t>
          </a:r>
        </a:p>
      </dgm:t>
    </dgm:pt>
    <dgm:pt modelId="{5825953D-5D6A-4897-B7EE-5F8F71C462D7}" type="parTrans" cxnId="{98455FB1-7FB3-4798-9F86-0C5DBF5C62AE}">
      <dgm:prSet/>
      <dgm:spPr/>
      <dgm:t>
        <a:bodyPr/>
        <a:lstStyle/>
        <a:p>
          <a:endParaRPr lang="cy-GB"/>
        </a:p>
      </dgm:t>
    </dgm:pt>
    <dgm:pt modelId="{2603DF5D-8617-4E51-A8AC-50236D78E9AA}" type="sibTrans" cxnId="{98455FB1-7FB3-4798-9F86-0C5DBF5C62AE}">
      <dgm:prSet/>
      <dgm:spPr/>
      <dgm:t>
        <a:bodyPr/>
        <a:lstStyle/>
        <a:p>
          <a:endParaRPr lang="cy-GB"/>
        </a:p>
      </dgm:t>
    </dgm:pt>
    <dgm:pt modelId="{A72A73FB-E619-4F33-B25D-26EFE11F0D3E}">
      <dgm:prSet phldrT="[Text]"/>
      <dgm:spPr/>
      <dgm:t>
        <a:bodyPr/>
        <a:lstStyle/>
        <a:p>
          <a:r>
            <a:rPr lang="cy-GB" dirty="0"/>
            <a:t>Quizlet</a:t>
          </a:r>
        </a:p>
      </dgm:t>
    </dgm:pt>
    <dgm:pt modelId="{FBD98D63-8F1E-4F9C-8239-6ED62F9FAC9D}" type="parTrans" cxnId="{C3491AC6-43E7-4F12-9CB0-4B313645919E}">
      <dgm:prSet/>
      <dgm:spPr/>
      <dgm:t>
        <a:bodyPr/>
        <a:lstStyle/>
        <a:p>
          <a:endParaRPr lang="cy-GB"/>
        </a:p>
      </dgm:t>
    </dgm:pt>
    <dgm:pt modelId="{ABE146E6-3F06-46B2-9AFA-94FD91D72975}" type="sibTrans" cxnId="{C3491AC6-43E7-4F12-9CB0-4B313645919E}">
      <dgm:prSet/>
      <dgm:spPr/>
      <dgm:t>
        <a:bodyPr/>
        <a:lstStyle/>
        <a:p>
          <a:endParaRPr lang="cy-GB"/>
        </a:p>
      </dgm:t>
    </dgm:pt>
    <dgm:pt modelId="{21B79852-84B8-46C1-9D86-2D10ADC94705}">
      <dgm:prSet/>
      <dgm:spPr/>
      <dgm:t>
        <a:bodyPr/>
        <a:lstStyle/>
        <a:p>
          <a:r>
            <a:rPr lang="cy-GB" dirty="0"/>
            <a:t>Google Forms</a:t>
          </a:r>
          <a:endParaRPr lang="en-GB" dirty="0"/>
        </a:p>
      </dgm:t>
    </dgm:pt>
    <dgm:pt modelId="{9EEF90F4-EDAE-4A27-96C2-A33BAE6DFF9C}" type="parTrans" cxnId="{55C0D8EB-F6B8-42D8-853E-D020EACFBDC1}">
      <dgm:prSet/>
      <dgm:spPr/>
      <dgm:t>
        <a:bodyPr/>
        <a:lstStyle/>
        <a:p>
          <a:endParaRPr lang="en-GB"/>
        </a:p>
      </dgm:t>
    </dgm:pt>
    <dgm:pt modelId="{43E34FFE-E62D-4F95-9DF2-5B69D6625F0F}" type="sibTrans" cxnId="{55C0D8EB-F6B8-42D8-853E-D020EACFBDC1}">
      <dgm:prSet/>
      <dgm:spPr/>
      <dgm:t>
        <a:bodyPr/>
        <a:lstStyle/>
        <a:p>
          <a:endParaRPr lang="en-GB"/>
        </a:p>
      </dgm:t>
    </dgm:pt>
    <dgm:pt modelId="{75F9DB90-972A-451D-B0B6-CAB5C0612A46}" type="pres">
      <dgm:prSet presAssocID="{A12DF2D2-251F-4D59-B9F8-83F64ED3FDD5}" presName="Name0" presStyleCnt="0">
        <dgm:presLayoutVars>
          <dgm:chMax val="1"/>
          <dgm:dir/>
          <dgm:animLvl val="ctr"/>
          <dgm:resizeHandles val="exact"/>
        </dgm:presLayoutVars>
      </dgm:prSet>
      <dgm:spPr/>
    </dgm:pt>
    <dgm:pt modelId="{EAD9F9D2-400D-4008-AA49-6E8C80F4F07B}" type="pres">
      <dgm:prSet presAssocID="{AE64E643-205F-4EC1-908A-B3DE4280964F}" presName="centerShape" presStyleLbl="node0" presStyleIdx="0" presStyleCnt="1"/>
      <dgm:spPr/>
    </dgm:pt>
    <dgm:pt modelId="{1A5738E2-42EB-41A7-9236-7FA09C2FF56B}" type="pres">
      <dgm:prSet presAssocID="{7D17DDF1-8479-4EF8-83C0-6D9D1677D949}" presName="node" presStyleLbl="node1" presStyleIdx="0" presStyleCnt="5">
        <dgm:presLayoutVars>
          <dgm:bulletEnabled val="1"/>
        </dgm:presLayoutVars>
      </dgm:prSet>
      <dgm:spPr/>
    </dgm:pt>
    <dgm:pt modelId="{8A79E0E8-D3EA-4FEC-9208-8906254C61B8}" type="pres">
      <dgm:prSet presAssocID="{7D17DDF1-8479-4EF8-83C0-6D9D1677D949}" presName="dummy" presStyleCnt="0"/>
      <dgm:spPr/>
    </dgm:pt>
    <dgm:pt modelId="{AFF312D1-6DB9-4C3B-9FE4-4FC36B564A9B}" type="pres">
      <dgm:prSet presAssocID="{F10BF787-20CF-43E6-83BF-20E77719C716}" presName="sibTrans" presStyleLbl="sibTrans2D1" presStyleIdx="0" presStyleCnt="5"/>
      <dgm:spPr/>
    </dgm:pt>
    <dgm:pt modelId="{D055B096-F984-4FB7-83D1-11ECF5339F84}" type="pres">
      <dgm:prSet presAssocID="{21B79852-84B8-46C1-9D86-2D10ADC94705}" presName="node" presStyleLbl="node1" presStyleIdx="1" presStyleCnt="5">
        <dgm:presLayoutVars>
          <dgm:bulletEnabled val="1"/>
        </dgm:presLayoutVars>
      </dgm:prSet>
      <dgm:spPr/>
    </dgm:pt>
    <dgm:pt modelId="{CCFB27CF-C95F-4EC2-ACBC-8D0173ED5F9C}" type="pres">
      <dgm:prSet presAssocID="{21B79852-84B8-46C1-9D86-2D10ADC94705}" presName="dummy" presStyleCnt="0"/>
      <dgm:spPr/>
    </dgm:pt>
    <dgm:pt modelId="{236719EB-1BFB-40DD-B7BA-F19703D356A1}" type="pres">
      <dgm:prSet presAssocID="{43E34FFE-E62D-4F95-9DF2-5B69D6625F0F}" presName="sibTrans" presStyleLbl="sibTrans2D1" presStyleIdx="1" presStyleCnt="5"/>
      <dgm:spPr/>
    </dgm:pt>
    <dgm:pt modelId="{A8D8C66F-3C3F-4C88-94EB-934BA82295D6}" type="pres">
      <dgm:prSet presAssocID="{E6C7C7FF-E4A0-4824-B8B2-0E2EB8256EE3}" presName="node" presStyleLbl="node1" presStyleIdx="2" presStyleCnt="5">
        <dgm:presLayoutVars>
          <dgm:bulletEnabled val="1"/>
        </dgm:presLayoutVars>
      </dgm:prSet>
      <dgm:spPr/>
    </dgm:pt>
    <dgm:pt modelId="{00DBEC5A-7888-4FB0-A2E5-9E834796B4BE}" type="pres">
      <dgm:prSet presAssocID="{E6C7C7FF-E4A0-4824-B8B2-0E2EB8256EE3}" presName="dummy" presStyleCnt="0"/>
      <dgm:spPr/>
    </dgm:pt>
    <dgm:pt modelId="{AA582691-515E-48E0-B321-83C3A8E888D5}" type="pres">
      <dgm:prSet presAssocID="{E30ADAB3-B683-4900-AD5A-D40B1BD0182A}" presName="sibTrans" presStyleLbl="sibTrans2D1" presStyleIdx="2" presStyleCnt="5"/>
      <dgm:spPr/>
    </dgm:pt>
    <dgm:pt modelId="{063D5537-F36B-46A9-9238-F67128925754}" type="pres">
      <dgm:prSet presAssocID="{729395C9-A5B0-469A-9BE1-0C55D68B6E84}" presName="node" presStyleLbl="node1" presStyleIdx="3" presStyleCnt="5">
        <dgm:presLayoutVars>
          <dgm:bulletEnabled val="1"/>
        </dgm:presLayoutVars>
      </dgm:prSet>
      <dgm:spPr/>
    </dgm:pt>
    <dgm:pt modelId="{F232A50B-D556-4676-B5AE-EF8E7B803244}" type="pres">
      <dgm:prSet presAssocID="{729395C9-A5B0-469A-9BE1-0C55D68B6E84}" presName="dummy" presStyleCnt="0"/>
      <dgm:spPr/>
    </dgm:pt>
    <dgm:pt modelId="{04A851D7-7893-45DF-AF11-2B77E1FD4B2D}" type="pres">
      <dgm:prSet presAssocID="{2603DF5D-8617-4E51-A8AC-50236D78E9AA}" presName="sibTrans" presStyleLbl="sibTrans2D1" presStyleIdx="3" presStyleCnt="5"/>
      <dgm:spPr/>
    </dgm:pt>
    <dgm:pt modelId="{0F6E3745-04F3-4071-8807-8074F3CBE315}" type="pres">
      <dgm:prSet presAssocID="{A72A73FB-E619-4F33-B25D-26EFE11F0D3E}" presName="node" presStyleLbl="node1" presStyleIdx="4" presStyleCnt="5">
        <dgm:presLayoutVars>
          <dgm:bulletEnabled val="1"/>
        </dgm:presLayoutVars>
      </dgm:prSet>
      <dgm:spPr/>
    </dgm:pt>
    <dgm:pt modelId="{F8029421-4D7E-4F31-81B9-C4D03694579D}" type="pres">
      <dgm:prSet presAssocID="{A72A73FB-E619-4F33-B25D-26EFE11F0D3E}" presName="dummy" presStyleCnt="0"/>
      <dgm:spPr/>
    </dgm:pt>
    <dgm:pt modelId="{93AFDB9F-25B7-4225-9500-8E9C8518C985}" type="pres">
      <dgm:prSet presAssocID="{ABE146E6-3F06-46B2-9AFA-94FD91D72975}" presName="sibTrans" presStyleLbl="sibTrans2D1" presStyleIdx="4" presStyleCnt="5"/>
      <dgm:spPr/>
    </dgm:pt>
  </dgm:ptLst>
  <dgm:cxnLst>
    <dgm:cxn modelId="{90842500-65A0-49BA-9522-9F7748404619}" type="presOf" srcId="{ABE146E6-3F06-46B2-9AFA-94FD91D72975}" destId="{93AFDB9F-25B7-4225-9500-8E9C8518C985}" srcOrd="0" destOrd="0" presId="urn:microsoft.com/office/officeart/2005/8/layout/radial6"/>
    <dgm:cxn modelId="{8BF6E527-97D2-4659-982D-CB75BD11080B}" type="presOf" srcId="{43E34FFE-E62D-4F95-9DF2-5B69D6625F0F}" destId="{236719EB-1BFB-40DD-B7BA-F19703D356A1}" srcOrd="0" destOrd="0" presId="urn:microsoft.com/office/officeart/2005/8/layout/radial6"/>
    <dgm:cxn modelId="{8A24EB2B-5054-493D-AD8F-CAA9DCBD0A6D}" type="presOf" srcId="{7D17DDF1-8479-4EF8-83C0-6D9D1677D949}" destId="{1A5738E2-42EB-41A7-9236-7FA09C2FF56B}" srcOrd="0" destOrd="0" presId="urn:microsoft.com/office/officeart/2005/8/layout/radial6"/>
    <dgm:cxn modelId="{57BB0032-B168-4D03-AF58-8E06C6263C1E}" type="presOf" srcId="{21B79852-84B8-46C1-9D86-2D10ADC94705}" destId="{D055B096-F984-4FB7-83D1-11ECF5339F84}" srcOrd="0" destOrd="0" presId="urn:microsoft.com/office/officeart/2005/8/layout/radial6"/>
    <dgm:cxn modelId="{0B3ABA6E-EC80-46DA-8F2D-D1AABA24BE0A}" srcId="{A12DF2D2-251F-4D59-B9F8-83F64ED3FDD5}" destId="{AE64E643-205F-4EC1-908A-B3DE4280964F}" srcOrd="0" destOrd="0" parTransId="{7DA95BAB-5841-46E3-A212-E0558F1B80C6}" sibTransId="{FBC30B0D-A7BE-4397-9509-F3CF8710BFA4}"/>
    <dgm:cxn modelId="{B6BE847A-497A-4C8E-A8B7-22B23D4F3FAE}" type="presOf" srcId="{2603DF5D-8617-4E51-A8AC-50236D78E9AA}" destId="{04A851D7-7893-45DF-AF11-2B77E1FD4B2D}" srcOrd="0" destOrd="0" presId="urn:microsoft.com/office/officeart/2005/8/layout/radial6"/>
    <dgm:cxn modelId="{5EB7297D-D90F-43E9-BA28-23980FA62EA3}" type="presOf" srcId="{E30ADAB3-B683-4900-AD5A-D40B1BD0182A}" destId="{AA582691-515E-48E0-B321-83C3A8E888D5}" srcOrd="0" destOrd="0" presId="urn:microsoft.com/office/officeart/2005/8/layout/radial6"/>
    <dgm:cxn modelId="{8FC34E9A-C034-4CB9-976D-4F8F8C4926CC}" type="presOf" srcId="{AE64E643-205F-4EC1-908A-B3DE4280964F}" destId="{EAD9F9D2-400D-4008-AA49-6E8C80F4F07B}" srcOrd="0" destOrd="0" presId="urn:microsoft.com/office/officeart/2005/8/layout/radial6"/>
    <dgm:cxn modelId="{3143F5AA-9011-4D61-BE0B-F29125C6882A}" srcId="{AE64E643-205F-4EC1-908A-B3DE4280964F}" destId="{E6C7C7FF-E4A0-4824-B8B2-0E2EB8256EE3}" srcOrd="2" destOrd="0" parTransId="{E508BDFE-5DEA-4A69-93B5-3B350A9631AB}" sibTransId="{E30ADAB3-B683-4900-AD5A-D40B1BD0182A}"/>
    <dgm:cxn modelId="{667917AF-0CBC-4FE1-9260-A542A9DC2CCC}" type="presOf" srcId="{E6C7C7FF-E4A0-4824-B8B2-0E2EB8256EE3}" destId="{A8D8C66F-3C3F-4C88-94EB-934BA82295D6}" srcOrd="0" destOrd="0" presId="urn:microsoft.com/office/officeart/2005/8/layout/radial6"/>
    <dgm:cxn modelId="{98455FB1-7FB3-4798-9F86-0C5DBF5C62AE}" srcId="{AE64E643-205F-4EC1-908A-B3DE4280964F}" destId="{729395C9-A5B0-469A-9BE1-0C55D68B6E84}" srcOrd="3" destOrd="0" parTransId="{5825953D-5D6A-4897-B7EE-5F8F71C462D7}" sibTransId="{2603DF5D-8617-4E51-A8AC-50236D78E9AA}"/>
    <dgm:cxn modelId="{08F71CB8-0658-46AE-80CC-3110B93655CE}" type="presOf" srcId="{A72A73FB-E619-4F33-B25D-26EFE11F0D3E}" destId="{0F6E3745-04F3-4071-8807-8074F3CBE315}" srcOrd="0" destOrd="0" presId="urn:microsoft.com/office/officeart/2005/8/layout/radial6"/>
    <dgm:cxn modelId="{C3491AC6-43E7-4F12-9CB0-4B313645919E}" srcId="{AE64E643-205F-4EC1-908A-B3DE4280964F}" destId="{A72A73FB-E619-4F33-B25D-26EFE11F0D3E}" srcOrd="4" destOrd="0" parTransId="{FBD98D63-8F1E-4F9C-8239-6ED62F9FAC9D}" sibTransId="{ABE146E6-3F06-46B2-9AFA-94FD91D72975}"/>
    <dgm:cxn modelId="{9EF241D9-F180-46C4-AE5E-6255598826EB}" type="presOf" srcId="{F10BF787-20CF-43E6-83BF-20E77719C716}" destId="{AFF312D1-6DB9-4C3B-9FE4-4FC36B564A9B}" srcOrd="0" destOrd="0" presId="urn:microsoft.com/office/officeart/2005/8/layout/radial6"/>
    <dgm:cxn modelId="{55C0D8EB-F6B8-42D8-853E-D020EACFBDC1}" srcId="{AE64E643-205F-4EC1-908A-B3DE4280964F}" destId="{21B79852-84B8-46C1-9D86-2D10ADC94705}" srcOrd="1" destOrd="0" parTransId="{9EEF90F4-EDAE-4A27-96C2-A33BAE6DFF9C}" sibTransId="{43E34FFE-E62D-4F95-9DF2-5B69D6625F0F}"/>
    <dgm:cxn modelId="{A8BEEDED-EE48-4D90-86D7-67EBC7785D45}" type="presOf" srcId="{729395C9-A5B0-469A-9BE1-0C55D68B6E84}" destId="{063D5537-F36B-46A9-9238-F67128925754}" srcOrd="0" destOrd="0" presId="urn:microsoft.com/office/officeart/2005/8/layout/radial6"/>
    <dgm:cxn modelId="{B04DC1F1-57EE-4D4E-B8B7-DE81BF81D768}" srcId="{AE64E643-205F-4EC1-908A-B3DE4280964F}" destId="{7D17DDF1-8479-4EF8-83C0-6D9D1677D949}" srcOrd="0" destOrd="0" parTransId="{FBA350C6-232C-4FB5-A942-10F482042D2D}" sibTransId="{F10BF787-20CF-43E6-83BF-20E77719C716}"/>
    <dgm:cxn modelId="{71E372FF-05E5-4FD0-89DD-28B6D4F8DEA6}" type="presOf" srcId="{A12DF2D2-251F-4D59-B9F8-83F64ED3FDD5}" destId="{75F9DB90-972A-451D-B0B6-CAB5C0612A46}" srcOrd="0" destOrd="0" presId="urn:microsoft.com/office/officeart/2005/8/layout/radial6"/>
    <dgm:cxn modelId="{3CAE0C7B-4BB2-485E-9E3C-1FB06F2A6A1A}" type="presParOf" srcId="{75F9DB90-972A-451D-B0B6-CAB5C0612A46}" destId="{EAD9F9D2-400D-4008-AA49-6E8C80F4F07B}" srcOrd="0" destOrd="0" presId="urn:microsoft.com/office/officeart/2005/8/layout/radial6"/>
    <dgm:cxn modelId="{B835CCD3-72E6-4C36-A974-1D7725C40D45}" type="presParOf" srcId="{75F9DB90-972A-451D-B0B6-CAB5C0612A46}" destId="{1A5738E2-42EB-41A7-9236-7FA09C2FF56B}" srcOrd="1" destOrd="0" presId="urn:microsoft.com/office/officeart/2005/8/layout/radial6"/>
    <dgm:cxn modelId="{7B29D4EF-9EB6-4D89-AC56-1C9FD00AC6D0}" type="presParOf" srcId="{75F9DB90-972A-451D-B0B6-CAB5C0612A46}" destId="{8A79E0E8-D3EA-4FEC-9208-8906254C61B8}" srcOrd="2" destOrd="0" presId="urn:microsoft.com/office/officeart/2005/8/layout/radial6"/>
    <dgm:cxn modelId="{734288D6-DADF-4111-96ED-13B79CB6936C}" type="presParOf" srcId="{75F9DB90-972A-451D-B0B6-CAB5C0612A46}" destId="{AFF312D1-6DB9-4C3B-9FE4-4FC36B564A9B}" srcOrd="3" destOrd="0" presId="urn:microsoft.com/office/officeart/2005/8/layout/radial6"/>
    <dgm:cxn modelId="{F7ED91A5-0FE5-402D-B0DE-C1B0C51E6A7D}" type="presParOf" srcId="{75F9DB90-972A-451D-B0B6-CAB5C0612A46}" destId="{D055B096-F984-4FB7-83D1-11ECF5339F84}" srcOrd="4" destOrd="0" presId="urn:microsoft.com/office/officeart/2005/8/layout/radial6"/>
    <dgm:cxn modelId="{D5FAF72B-D742-415B-AC86-9ADACD0ABE6A}" type="presParOf" srcId="{75F9DB90-972A-451D-B0B6-CAB5C0612A46}" destId="{CCFB27CF-C95F-4EC2-ACBC-8D0173ED5F9C}" srcOrd="5" destOrd="0" presId="urn:microsoft.com/office/officeart/2005/8/layout/radial6"/>
    <dgm:cxn modelId="{EED7961B-4C08-4EA5-B11E-C16E267023A0}" type="presParOf" srcId="{75F9DB90-972A-451D-B0B6-CAB5C0612A46}" destId="{236719EB-1BFB-40DD-B7BA-F19703D356A1}" srcOrd="6" destOrd="0" presId="urn:microsoft.com/office/officeart/2005/8/layout/radial6"/>
    <dgm:cxn modelId="{F7C5AE4B-B5DE-48F6-AF5F-F5CCB178695D}" type="presParOf" srcId="{75F9DB90-972A-451D-B0B6-CAB5C0612A46}" destId="{A8D8C66F-3C3F-4C88-94EB-934BA82295D6}" srcOrd="7" destOrd="0" presId="urn:microsoft.com/office/officeart/2005/8/layout/radial6"/>
    <dgm:cxn modelId="{E78C34E2-7D2E-4197-BAD0-482F39CA7F00}" type="presParOf" srcId="{75F9DB90-972A-451D-B0B6-CAB5C0612A46}" destId="{00DBEC5A-7888-4FB0-A2E5-9E834796B4BE}" srcOrd="8" destOrd="0" presId="urn:microsoft.com/office/officeart/2005/8/layout/radial6"/>
    <dgm:cxn modelId="{B406914D-1781-4376-B3EB-0491DDE30C12}" type="presParOf" srcId="{75F9DB90-972A-451D-B0B6-CAB5C0612A46}" destId="{AA582691-515E-48E0-B321-83C3A8E888D5}" srcOrd="9" destOrd="0" presId="urn:microsoft.com/office/officeart/2005/8/layout/radial6"/>
    <dgm:cxn modelId="{1CD91C94-2391-49D5-931E-2C4A118F1EF5}" type="presParOf" srcId="{75F9DB90-972A-451D-B0B6-CAB5C0612A46}" destId="{063D5537-F36B-46A9-9238-F67128925754}" srcOrd="10" destOrd="0" presId="urn:microsoft.com/office/officeart/2005/8/layout/radial6"/>
    <dgm:cxn modelId="{D80C3A10-0B0D-442A-9424-75C9FB52103E}" type="presParOf" srcId="{75F9DB90-972A-451D-B0B6-CAB5C0612A46}" destId="{F232A50B-D556-4676-B5AE-EF8E7B803244}" srcOrd="11" destOrd="0" presId="urn:microsoft.com/office/officeart/2005/8/layout/radial6"/>
    <dgm:cxn modelId="{7400EC38-9C8C-49E9-A6E6-EE4E264AFD5D}" type="presParOf" srcId="{75F9DB90-972A-451D-B0B6-CAB5C0612A46}" destId="{04A851D7-7893-45DF-AF11-2B77E1FD4B2D}" srcOrd="12" destOrd="0" presId="urn:microsoft.com/office/officeart/2005/8/layout/radial6"/>
    <dgm:cxn modelId="{F88BED46-A7EB-4000-9CF7-A6F472F382DF}" type="presParOf" srcId="{75F9DB90-972A-451D-B0B6-CAB5C0612A46}" destId="{0F6E3745-04F3-4071-8807-8074F3CBE315}" srcOrd="13" destOrd="0" presId="urn:microsoft.com/office/officeart/2005/8/layout/radial6"/>
    <dgm:cxn modelId="{7454C7C6-B9AC-4778-B2C0-BA118A47298D}" type="presParOf" srcId="{75F9DB90-972A-451D-B0B6-CAB5C0612A46}" destId="{F8029421-4D7E-4F31-81B9-C4D03694579D}" srcOrd="14" destOrd="0" presId="urn:microsoft.com/office/officeart/2005/8/layout/radial6"/>
    <dgm:cxn modelId="{10BAFD7B-E796-4842-89DC-6362C4605BB1}" type="presParOf" srcId="{75F9DB90-972A-451D-B0B6-CAB5C0612A46}" destId="{93AFDB9F-25B7-4225-9500-8E9C8518C985}"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AFDB9F-25B7-4225-9500-8E9C8518C985}">
      <dsp:nvSpPr>
        <dsp:cNvPr id="0" name=""/>
        <dsp:cNvSpPr/>
      </dsp:nvSpPr>
      <dsp:spPr>
        <a:xfrm>
          <a:off x="2013084" y="809934"/>
          <a:ext cx="5412377" cy="5412377"/>
        </a:xfrm>
        <a:prstGeom prst="blockArc">
          <a:avLst>
            <a:gd name="adj1" fmla="val 11880000"/>
            <a:gd name="adj2" fmla="val 16200000"/>
            <a:gd name="adj3" fmla="val 4635"/>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04A851D7-7893-45DF-AF11-2B77E1FD4B2D}">
      <dsp:nvSpPr>
        <dsp:cNvPr id="0" name=""/>
        <dsp:cNvSpPr/>
      </dsp:nvSpPr>
      <dsp:spPr>
        <a:xfrm>
          <a:off x="2013084" y="809934"/>
          <a:ext cx="5412377" cy="5412377"/>
        </a:xfrm>
        <a:prstGeom prst="blockArc">
          <a:avLst>
            <a:gd name="adj1" fmla="val 7560000"/>
            <a:gd name="adj2" fmla="val 11880000"/>
            <a:gd name="adj3" fmla="val 4635"/>
          </a:avLst>
        </a:prstGeom>
        <a:gradFill rotWithShape="0">
          <a:gsLst>
            <a:gs pos="0">
              <a:schemeClr val="accent5">
                <a:hueOff val="-5068907"/>
                <a:satOff val="-13064"/>
                <a:lumOff val="-8824"/>
                <a:alphaOff val="0"/>
                <a:satMod val="103000"/>
                <a:lumMod val="102000"/>
                <a:tint val="94000"/>
              </a:schemeClr>
            </a:gs>
            <a:gs pos="50000">
              <a:schemeClr val="accent5">
                <a:hueOff val="-5068907"/>
                <a:satOff val="-13064"/>
                <a:lumOff val="-8824"/>
                <a:alphaOff val="0"/>
                <a:satMod val="110000"/>
                <a:lumMod val="100000"/>
                <a:shade val="100000"/>
              </a:schemeClr>
            </a:gs>
            <a:gs pos="100000">
              <a:schemeClr val="accent5">
                <a:hueOff val="-5068907"/>
                <a:satOff val="-13064"/>
                <a:lumOff val="-8824"/>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A582691-515E-48E0-B321-83C3A8E888D5}">
      <dsp:nvSpPr>
        <dsp:cNvPr id="0" name=""/>
        <dsp:cNvSpPr/>
      </dsp:nvSpPr>
      <dsp:spPr>
        <a:xfrm>
          <a:off x="2013084" y="809934"/>
          <a:ext cx="5412377" cy="5412377"/>
        </a:xfrm>
        <a:prstGeom prst="blockArc">
          <a:avLst>
            <a:gd name="adj1" fmla="val 3240000"/>
            <a:gd name="adj2" fmla="val 7560000"/>
            <a:gd name="adj3" fmla="val 4635"/>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36719EB-1BFB-40DD-B7BA-F19703D356A1}">
      <dsp:nvSpPr>
        <dsp:cNvPr id="0" name=""/>
        <dsp:cNvSpPr/>
      </dsp:nvSpPr>
      <dsp:spPr>
        <a:xfrm>
          <a:off x="2013084" y="809934"/>
          <a:ext cx="5412377" cy="5412377"/>
        </a:xfrm>
        <a:prstGeom prst="blockArc">
          <a:avLst>
            <a:gd name="adj1" fmla="val 20520000"/>
            <a:gd name="adj2" fmla="val 3240000"/>
            <a:gd name="adj3" fmla="val 4635"/>
          </a:avLst>
        </a:prstGeom>
        <a:gradFill rotWithShape="0">
          <a:gsLst>
            <a:gs pos="0">
              <a:schemeClr val="accent5">
                <a:hueOff val="-1689636"/>
                <a:satOff val="-4355"/>
                <a:lumOff val="-2941"/>
                <a:alphaOff val="0"/>
                <a:satMod val="103000"/>
                <a:lumMod val="102000"/>
                <a:tint val="94000"/>
              </a:schemeClr>
            </a:gs>
            <a:gs pos="50000">
              <a:schemeClr val="accent5">
                <a:hueOff val="-1689636"/>
                <a:satOff val="-4355"/>
                <a:lumOff val="-2941"/>
                <a:alphaOff val="0"/>
                <a:satMod val="110000"/>
                <a:lumMod val="100000"/>
                <a:shade val="100000"/>
              </a:schemeClr>
            </a:gs>
            <a:gs pos="100000">
              <a:schemeClr val="accent5">
                <a:hueOff val="-1689636"/>
                <a:satOff val="-4355"/>
                <a:lumOff val="-2941"/>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FF312D1-6DB9-4C3B-9FE4-4FC36B564A9B}">
      <dsp:nvSpPr>
        <dsp:cNvPr id="0" name=""/>
        <dsp:cNvSpPr/>
      </dsp:nvSpPr>
      <dsp:spPr>
        <a:xfrm>
          <a:off x="2013084" y="809934"/>
          <a:ext cx="5412377" cy="5412377"/>
        </a:xfrm>
        <a:prstGeom prst="blockArc">
          <a:avLst>
            <a:gd name="adj1" fmla="val 16200000"/>
            <a:gd name="adj2" fmla="val 20520000"/>
            <a:gd name="adj3" fmla="val 4635"/>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EAD9F9D2-400D-4008-AA49-6E8C80F4F07B}">
      <dsp:nvSpPr>
        <dsp:cNvPr id="0" name=""/>
        <dsp:cNvSpPr/>
      </dsp:nvSpPr>
      <dsp:spPr>
        <a:xfrm>
          <a:off x="3474933" y="2271783"/>
          <a:ext cx="2488679" cy="2488679"/>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866900">
            <a:lnSpc>
              <a:spcPct val="90000"/>
            </a:lnSpc>
            <a:spcBef>
              <a:spcPct val="0"/>
            </a:spcBef>
            <a:spcAft>
              <a:spcPct val="35000"/>
            </a:spcAft>
            <a:buNone/>
          </a:pPr>
          <a:r>
            <a:rPr lang="cy-GB" sz="4200" kern="1200" dirty="0"/>
            <a:t>Quizzes</a:t>
          </a:r>
        </a:p>
      </dsp:txBody>
      <dsp:txXfrm>
        <a:off x="3839392" y="2636242"/>
        <a:ext cx="1759761" cy="1759761"/>
      </dsp:txXfrm>
    </dsp:sp>
    <dsp:sp modelId="{1A5738E2-42EB-41A7-9236-7FA09C2FF56B}">
      <dsp:nvSpPr>
        <dsp:cNvPr id="0" name=""/>
        <dsp:cNvSpPr/>
      </dsp:nvSpPr>
      <dsp:spPr>
        <a:xfrm>
          <a:off x="3848235" y="1611"/>
          <a:ext cx="1742075" cy="1742075"/>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cy-GB" sz="2600" kern="1200" dirty="0"/>
            <a:t>Kahoot!</a:t>
          </a:r>
        </a:p>
      </dsp:txBody>
      <dsp:txXfrm>
        <a:off x="4103356" y="256732"/>
        <a:ext cx="1231833" cy="1231833"/>
      </dsp:txXfrm>
    </dsp:sp>
    <dsp:sp modelId="{D055B096-F984-4FB7-83D1-11ECF5339F84}">
      <dsp:nvSpPr>
        <dsp:cNvPr id="0" name=""/>
        <dsp:cNvSpPr/>
      </dsp:nvSpPr>
      <dsp:spPr>
        <a:xfrm>
          <a:off x="6362328" y="1828207"/>
          <a:ext cx="1742075" cy="1742075"/>
        </a:xfrm>
        <a:prstGeom prst="ellipse">
          <a:avLst/>
        </a:prstGeom>
        <a:gradFill rotWithShape="0">
          <a:gsLst>
            <a:gs pos="0">
              <a:schemeClr val="accent5">
                <a:hueOff val="-1689636"/>
                <a:satOff val="-4355"/>
                <a:lumOff val="-2941"/>
                <a:alphaOff val="0"/>
                <a:satMod val="103000"/>
                <a:lumMod val="102000"/>
                <a:tint val="94000"/>
              </a:schemeClr>
            </a:gs>
            <a:gs pos="50000">
              <a:schemeClr val="accent5">
                <a:hueOff val="-1689636"/>
                <a:satOff val="-4355"/>
                <a:lumOff val="-2941"/>
                <a:alphaOff val="0"/>
                <a:satMod val="110000"/>
                <a:lumMod val="100000"/>
                <a:shade val="100000"/>
              </a:schemeClr>
            </a:gs>
            <a:gs pos="100000">
              <a:schemeClr val="accent5">
                <a:hueOff val="-1689636"/>
                <a:satOff val="-4355"/>
                <a:lumOff val="-294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cy-GB" sz="2600" kern="1200" dirty="0"/>
            <a:t>Google Forms</a:t>
          </a:r>
          <a:endParaRPr lang="en-GB" sz="2600" kern="1200" dirty="0"/>
        </a:p>
      </dsp:txBody>
      <dsp:txXfrm>
        <a:off x="6617449" y="2083328"/>
        <a:ext cx="1231833" cy="1231833"/>
      </dsp:txXfrm>
    </dsp:sp>
    <dsp:sp modelId="{A8D8C66F-3C3F-4C88-94EB-934BA82295D6}">
      <dsp:nvSpPr>
        <dsp:cNvPr id="0" name=""/>
        <dsp:cNvSpPr/>
      </dsp:nvSpPr>
      <dsp:spPr>
        <a:xfrm>
          <a:off x="5402030" y="4783700"/>
          <a:ext cx="1742075" cy="1742075"/>
        </a:xfrm>
        <a:prstGeom prst="ellipse">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cy-GB" sz="2600" kern="1200" dirty="0"/>
            <a:t>Carousel Learning</a:t>
          </a:r>
        </a:p>
      </dsp:txBody>
      <dsp:txXfrm>
        <a:off x="5657151" y="5038821"/>
        <a:ext cx="1231833" cy="1231833"/>
      </dsp:txXfrm>
    </dsp:sp>
    <dsp:sp modelId="{063D5537-F36B-46A9-9238-F67128925754}">
      <dsp:nvSpPr>
        <dsp:cNvPr id="0" name=""/>
        <dsp:cNvSpPr/>
      </dsp:nvSpPr>
      <dsp:spPr>
        <a:xfrm>
          <a:off x="2294440" y="4783700"/>
          <a:ext cx="1742075" cy="1742075"/>
        </a:xfrm>
        <a:prstGeom prst="ellipse">
          <a:avLst/>
        </a:prstGeom>
        <a:gradFill rotWithShape="0">
          <a:gsLst>
            <a:gs pos="0">
              <a:schemeClr val="accent5">
                <a:hueOff val="-5068907"/>
                <a:satOff val="-13064"/>
                <a:lumOff val="-8824"/>
                <a:alphaOff val="0"/>
                <a:satMod val="103000"/>
                <a:lumMod val="102000"/>
                <a:tint val="94000"/>
              </a:schemeClr>
            </a:gs>
            <a:gs pos="50000">
              <a:schemeClr val="accent5">
                <a:hueOff val="-5068907"/>
                <a:satOff val="-13064"/>
                <a:lumOff val="-8824"/>
                <a:alphaOff val="0"/>
                <a:satMod val="110000"/>
                <a:lumMod val="100000"/>
                <a:shade val="100000"/>
              </a:schemeClr>
            </a:gs>
            <a:gs pos="100000">
              <a:schemeClr val="accent5">
                <a:hueOff val="-5068907"/>
                <a:satOff val="-13064"/>
                <a:lumOff val="-882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cy-GB" sz="2600" kern="1200" dirty="0"/>
            <a:t>Quizzizz</a:t>
          </a:r>
        </a:p>
      </dsp:txBody>
      <dsp:txXfrm>
        <a:off x="2549561" y="5038821"/>
        <a:ext cx="1231833" cy="1231833"/>
      </dsp:txXfrm>
    </dsp:sp>
    <dsp:sp modelId="{0F6E3745-04F3-4071-8807-8074F3CBE315}">
      <dsp:nvSpPr>
        <dsp:cNvPr id="0" name=""/>
        <dsp:cNvSpPr/>
      </dsp:nvSpPr>
      <dsp:spPr>
        <a:xfrm>
          <a:off x="1334142" y="1828207"/>
          <a:ext cx="1742075" cy="1742075"/>
        </a:xfrm>
        <a:prstGeom prst="ellipse">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cy-GB" sz="2600" kern="1200" dirty="0"/>
            <a:t>Quizlet</a:t>
          </a:r>
        </a:p>
      </dsp:txBody>
      <dsp:txXfrm>
        <a:off x="1589263" y="2083328"/>
        <a:ext cx="1231833" cy="1231833"/>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51E0B2-2E74-4C59-ACA6-21E2F6B892D5}" type="datetimeFigureOut">
              <a:rPr lang="cy-GB" smtClean="0"/>
              <a:t>06/02/2021</a:t>
            </a:fld>
            <a:endParaRPr lang="cy-GB"/>
          </a:p>
        </p:txBody>
      </p:sp>
      <p:sp>
        <p:nvSpPr>
          <p:cNvPr id="5" name="Footer Placeholder 4"/>
          <p:cNvSpPr>
            <a:spLocks noGrp="1"/>
          </p:cNvSpPr>
          <p:nvPr>
            <p:ph type="ftr" sz="quarter" idx="11"/>
          </p:nvPr>
        </p:nvSpPr>
        <p:spPr/>
        <p:txBody>
          <a:bodyPr/>
          <a:lstStyle/>
          <a:p>
            <a:endParaRPr lang="cy-GB"/>
          </a:p>
        </p:txBody>
      </p:sp>
      <p:sp>
        <p:nvSpPr>
          <p:cNvPr id="6" name="Slide Number Placeholder 5"/>
          <p:cNvSpPr>
            <a:spLocks noGrp="1"/>
          </p:cNvSpPr>
          <p:nvPr>
            <p:ph type="sldNum" sz="quarter" idx="12"/>
          </p:nvPr>
        </p:nvSpPr>
        <p:spPr/>
        <p:txBody>
          <a:bodyPr/>
          <a:lstStyle/>
          <a:p>
            <a:fld id="{7F70FAF1-68FA-4A15-AC95-71D1B08FB3D2}" type="slidenum">
              <a:rPr lang="cy-GB" smtClean="0"/>
              <a:t>‹#›</a:t>
            </a:fld>
            <a:endParaRPr lang="cy-GB"/>
          </a:p>
        </p:txBody>
      </p:sp>
    </p:spTree>
    <p:extLst>
      <p:ext uri="{BB962C8B-B14F-4D97-AF65-F5344CB8AC3E}">
        <p14:creationId xmlns:p14="http://schemas.microsoft.com/office/powerpoint/2010/main" val="3387922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51E0B2-2E74-4C59-ACA6-21E2F6B892D5}" type="datetimeFigureOut">
              <a:rPr lang="cy-GB" smtClean="0"/>
              <a:t>06/02/2021</a:t>
            </a:fld>
            <a:endParaRPr lang="cy-GB"/>
          </a:p>
        </p:txBody>
      </p:sp>
      <p:sp>
        <p:nvSpPr>
          <p:cNvPr id="5" name="Footer Placeholder 4"/>
          <p:cNvSpPr>
            <a:spLocks noGrp="1"/>
          </p:cNvSpPr>
          <p:nvPr>
            <p:ph type="ftr" sz="quarter" idx="11"/>
          </p:nvPr>
        </p:nvSpPr>
        <p:spPr/>
        <p:txBody>
          <a:bodyPr/>
          <a:lstStyle/>
          <a:p>
            <a:endParaRPr lang="cy-GB"/>
          </a:p>
        </p:txBody>
      </p:sp>
      <p:sp>
        <p:nvSpPr>
          <p:cNvPr id="6" name="Slide Number Placeholder 5"/>
          <p:cNvSpPr>
            <a:spLocks noGrp="1"/>
          </p:cNvSpPr>
          <p:nvPr>
            <p:ph type="sldNum" sz="quarter" idx="12"/>
          </p:nvPr>
        </p:nvSpPr>
        <p:spPr/>
        <p:txBody>
          <a:bodyPr/>
          <a:lstStyle/>
          <a:p>
            <a:fld id="{7F70FAF1-68FA-4A15-AC95-71D1B08FB3D2}" type="slidenum">
              <a:rPr lang="cy-GB" smtClean="0"/>
              <a:t>‹#›</a:t>
            </a:fld>
            <a:endParaRPr lang="cy-GB"/>
          </a:p>
        </p:txBody>
      </p:sp>
    </p:spTree>
    <p:extLst>
      <p:ext uri="{BB962C8B-B14F-4D97-AF65-F5344CB8AC3E}">
        <p14:creationId xmlns:p14="http://schemas.microsoft.com/office/powerpoint/2010/main" val="4252993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51E0B2-2E74-4C59-ACA6-21E2F6B892D5}" type="datetimeFigureOut">
              <a:rPr lang="cy-GB" smtClean="0"/>
              <a:t>06/02/2021</a:t>
            </a:fld>
            <a:endParaRPr lang="cy-GB"/>
          </a:p>
        </p:txBody>
      </p:sp>
      <p:sp>
        <p:nvSpPr>
          <p:cNvPr id="5" name="Footer Placeholder 4"/>
          <p:cNvSpPr>
            <a:spLocks noGrp="1"/>
          </p:cNvSpPr>
          <p:nvPr>
            <p:ph type="ftr" sz="quarter" idx="11"/>
          </p:nvPr>
        </p:nvSpPr>
        <p:spPr/>
        <p:txBody>
          <a:bodyPr/>
          <a:lstStyle/>
          <a:p>
            <a:endParaRPr lang="cy-GB"/>
          </a:p>
        </p:txBody>
      </p:sp>
      <p:sp>
        <p:nvSpPr>
          <p:cNvPr id="6" name="Slide Number Placeholder 5"/>
          <p:cNvSpPr>
            <a:spLocks noGrp="1"/>
          </p:cNvSpPr>
          <p:nvPr>
            <p:ph type="sldNum" sz="quarter" idx="12"/>
          </p:nvPr>
        </p:nvSpPr>
        <p:spPr/>
        <p:txBody>
          <a:bodyPr/>
          <a:lstStyle/>
          <a:p>
            <a:fld id="{7F70FAF1-68FA-4A15-AC95-71D1B08FB3D2}" type="slidenum">
              <a:rPr lang="cy-GB" smtClean="0"/>
              <a:t>‹#›</a:t>
            </a:fld>
            <a:endParaRPr lang="cy-GB"/>
          </a:p>
        </p:txBody>
      </p:sp>
    </p:spTree>
    <p:extLst>
      <p:ext uri="{BB962C8B-B14F-4D97-AF65-F5344CB8AC3E}">
        <p14:creationId xmlns:p14="http://schemas.microsoft.com/office/powerpoint/2010/main" val="924204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51E0B2-2E74-4C59-ACA6-21E2F6B892D5}" type="datetimeFigureOut">
              <a:rPr lang="cy-GB" smtClean="0"/>
              <a:t>06/02/2021</a:t>
            </a:fld>
            <a:endParaRPr lang="cy-GB"/>
          </a:p>
        </p:txBody>
      </p:sp>
      <p:sp>
        <p:nvSpPr>
          <p:cNvPr id="5" name="Footer Placeholder 4"/>
          <p:cNvSpPr>
            <a:spLocks noGrp="1"/>
          </p:cNvSpPr>
          <p:nvPr>
            <p:ph type="ftr" sz="quarter" idx="11"/>
          </p:nvPr>
        </p:nvSpPr>
        <p:spPr/>
        <p:txBody>
          <a:bodyPr/>
          <a:lstStyle/>
          <a:p>
            <a:endParaRPr lang="cy-GB"/>
          </a:p>
        </p:txBody>
      </p:sp>
      <p:sp>
        <p:nvSpPr>
          <p:cNvPr id="6" name="Slide Number Placeholder 5"/>
          <p:cNvSpPr>
            <a:spLocks noGrp="1"/>
          </p:cNvSpPr>
          <p:nvPr>
            <p:ph type="sldNum" sz="quarter" idx="12"/>
          </p:nvPr>
        </p:nvSpPr>
        <p:spPr/>
        <p:txBody>
          <a:bodyPr/>
          <a:lstStyle/>
          <a:p>
            <a:fld id="{7F70FAF1-68FA-4A15-AC95-71D1B08FB3D2}" type="slidenum">
              <a:rPr lang="cy-GB" smtClean="0"/>
              <a:t>‹#›</a:t>
            </a:fld>
            <a:endParaRPr lang="cy-GB"/>
          </a:p>
        </p:txBody>
      </p:sp>
    </p:spTree>
    <p:extLst>
      <p:ext uri="{BB962C8B-B14F-4D97-AF65-F5344CB8AC3E}">
        <p14:creationId xmlns:p14="http://schemas.microsoft.com/office/powerpoint/2010/main" val="1642294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351E0B2-2E74-4C59-ACA6-21E2F6B892D5}" type="datetimeFigureOut">
              <a:rPr lang="cy-GB" smtClean="0"/>
              <a:t>06/02/2021</a:t>
            </a:fld>
            <a:endParaRPr lang="cy-GB"/>
          </a:p>
        </p:txBody>
      </p:sp>
      <p:sp>
        <p:nvSpPr>
          <p:cNvPr id="5" name="Footer Placeholder 4"/>
          <p:cNvSpPr>
            <a:spLocks noGrp="1"/>
          </p:cNvSpPr>
          <p:nvPr>
            <p:ph type="ftr" sz="quarter" idx="11"/>
          </p:nvPr>
        </p:nvSpPr>
        <p:spPr/>
        <p:txBody>
          <a:bodyPr/>
          <a:lstStyle/>
          <a:p>
            <a:endParaRPr lang="cy-GB"/>
          </a:p>
        </p:txBody>
      </p:sp>
      <p:sp>
        <p:nvSpPr>
          <p:cNvPr id="6" name="Slide Number Placeholder 5"/>
          <p:cNvSpPr>
            <a:spLocks noGrp="1"/>
          </p:cNvSpPr>
          <p:nvPr>
            <p:ph type="sldNum" sz="quarter" idx="12"/>
          </p:nvPr>
        </p:nvSpPr>
        <p:spPr/>
        <p:txBody>
          <a:bodyPr/>
          <a:lstStyle/>
          <a:p>
            <a:fld id="{7F70FAF1-68FA-4A15-AC95-71D1B08FB3D2}" type="slidenum">
              <a:rPr lang="cy-GB" smtClean="0"/>
              <a:t>‹#›</a:t>
            </a:fld>
            <a:endParaRPr lang="cy-GB"/>
          </a:p>
        </p:txBody>
      </p:sp>
    </p:spTree>
    <p:extLst>
      <p:ext uri="{BB962C8B-B14F-4D97-AF65-F5344CB8AC3E}">
        <p14:creationId xmlns:p14="http://schemas.microsoft.com/office/powerpoint/2010/main" val="3693368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351E0B2-2E74-4C59-ACA6-21E2F6B892D5}" type="datetimeFigureOut">
              <a:rPr lang="cy-GB" smtClean="0"/>
              <a:t>06/02/2021</a:t>
            </a:fld>
            <a:endParaRPr lang="cy-GB"/>
          </a:p>
        </p:txBody>
      </p:sp>
      <p:sp>
        <p:nvSpPr>
          <p:cNvPr id="6" name="Footer Placeholder 5"/>
          <p:cNvSpPr>
            <a:spLocks noGrp="1"/>
          </p:cNvSpPr>
          <p:nvPr>
            <p:ph type="ftr" sz="quarter" idx="11"/>
          </p:nvPr>
        </p:nvSpPr>
        <p:spPr/>
        <p:txBody>
          <a:bodyPr/>
          <a:lstStyle/>
          <a:p>
            <a:endParaRPr lang="cy-GB"/>
          </a:p>
        </p:txBody>
      </p:sp>
      <p:sp>
        <p:nvSpPr>
          <p:cNvPr id="7" name="Slide Number Placeholder 6"/>
          <p:cNvSpPr>
            <a:spLocks noGrp="1"/>
          </p:cNvSpPr>
          <p:nvPr>
            <p:ph type="sldNum" sz="quarter" idx="12"/>
          </p:nvPr>
        </p:nvSpPr>
        <p:spPr/>
        <p:txBody>
          <a:bodyPr/>
          <a:lstStyle/>
          <a:p>
            <a:fld id="{7F70FAF1-68FA-4A15-AC95-71D1B08FB3D2}" type="slidenum">
              <a:rPr lang="cy-GB" smtClean="0"/>
              <a:t>‹#›</a:t>
            </a:fld>
            <a:endParaRPr lang="cy-GB"/>
          </a:p>
        </p:txBody>
      </p:sp>
    </p:spTree>
    <p:extLst>
      <p:ext uri="{BB962C8B-B14F-4D97-AF65-F5344CB8AC3E}">
        <p14:creationId xmlns:p14="http://schemas.microsoft.com/office/powerpoint/2010/main" val="3570206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351E0B2-2E74-4C59-ACA6-21E2F6B892D5}" type="datetimeFigureOut">
              <a:rPr lang="cy-GB" smtClean="0"/>
              <a:t>06/02/2021</a:t>
            </a:fld>
            <a:endParaRPr lang="cy-GB"/>
          </a:p>
        </p:txBody>
      </p:sp>
      <p:sp>
        <p:nvSpPr>
          <p:cNvPr id="8" name="Footer Placeholder 7"/>
          <p:cNvSpPr>
            <a:spLocks noGrp="1"/>
          </p:cNvSpPr>
          <p:nvPr>
            <p:ph type="ftr" sz="quarter" idx="11"/>
          </p:nvPr>
        </p:nvSpPr>
        <p:spPr/>
        <p:txBody>
          <a:bodyPr/>
          <a:lstStyle/>
          <a:p>
            <a:endParaRPr lang="cy-GB"/>
          </a:p>
        </p:txBody>
      </p:sp>
      <p:sp>
        <p:nvSpPr>
          <p:cNvPr id="9" name="Slide Number Placeholder 8"/>
          <p:cNvSpPr>
            <a:spLocks noGrp="1"/>
          </p:cNvSpPr>
          <p:nvPr>
            <p:ph type="sldNum" sz="quarter" idx="12"/>
          </p:nvPr>
        </p:nvSpPr>
        <p:spPr/>
        <p:txBody>
          <a:bodyPr/>
          <a:lstStyle/>
          <a:p>
            <a:fld id="{7F70FAF1-68FA-4A15-AC95-71D1B08FB3D2}" type="slidenum">
              <a:rPr lang="cy-GB" smtClean="0"/>
              <a:t>‹#›</a:t>
            </a:fld>
            <a:endParaRPr lang="cy-GB"/>
          </a:p>
        </p:txBody>
      </p:sp>
    </p:spTree>
    <p:extLst>
      <p:ext uri="{BB962C8B-B14F-4D97-AF65-F5344CB8AC3E}">
        <p14:creationId xmlns:p14="http://schemas.microsoft.com/office/powerpoint/2010/main" val="273807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351E0B2-2E74-4C59-ACA6-21E2F6B892D5}" type="datetimeFigureOut">
              <a:rPr lang="cy-GB" smtClean="0"/>
              <a:t>06/02/2021</a:t>
            </a:fld>
            <a:endParaRPr lang="cy-GB"/>
          </a:p>
        </p:txBody>
      </p:sp>
      <p:sp>
        <p:nvSpPr>
          <p:cNvPr id="4" name="Footer Placeholder 3"/>
          <p:cNvSpPr>
            <a:spLocks noGrp="1"/>
          </p:cNvSpPr>
          <p:nvPr>
            <p:ph type="ftr" sz="quarter" idx="11"/>
          </p:nvPr>
        </p:nvSpPr>
        <p:spPr/>
        <p:txBody>
          <a:bodyPr/>
          <a:lstStyle/>
          <a:p>
            <a:endParaRPr lang="cy-GB"/>
          </a:p>
        </p:txBody>
      </p:sp>
      <p:sp>
        <p:nvSpPr>
          <p:cNvPr id="5" name="Slide Number Placeholder 4"/>
          <p:cNvSpPr>
            <a:spLocks noGrp="1"/>
          </p:cNvSpPr>
          <p:nvPr>
            <p:ph type="sldNum" sz="quarter" idx="12"/>
          </p:nvPr>
        </p:nvSpPr>
        <p:spPr/>
        <p:txBody>
          <a:bodyPr/>
          <a:lstStyle/>
          <a:p>
            <a:fld id="{7F70FAF1-68FA-4A15-AC95-71D1B08FB3D2}" type="slidenum">
              <a:rPr lang="cy-GB" smtClean="0"/>
              <a:t>‹#›</a:t>
            </a:fld>
            <a:endParaRPr lang="cy-GB"/>
          </a:p>
        </p:txBody>
      </p:sp>
    </p:spTree>
    <p:extLst>
      <p:ext uri="{BB962C8B-B14F-4D97-AF65-F5344CB8AC3E}">
        <p14:creationId xmlns:p14="http://schemas.microsoft.com/office/powerpoint/2010/main" val="1813091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51E0B2-2E74-4C59-ACA6-21E2F6B892D5}" type="datetimeFigureOut">
              <a:rPr lang="cy-GB" smtClean="0"/>
              <a:t>06/02/2021</a:t>
            </a:fld>
            <a:endParaRPr lang="cy-GB"/>
          </a:p>
        </p:txBody>
      </p:sp>
      <p:sp>
        <p:nvSpPr>
          <p:cNvPr id="3" name="Footer Placeholder 2"/>
          <p:cNvSpPr>
            <a:spLocks noGrp="1"/>
          </p:cNvSpPr>
          <p:nvPr>
            <p:ph type="ftr" sz="quarter" idx="11"/>
          </p:nvPr>
        </p:nvSpPr>
        <p:spPr/>
        <p:txBody>
          <a:bodyPr/>
          <a:lstStyle/>
          <a:p>
            <a:endParaRPr lang="cy-GB"/>
          </a:p>
        </p:txBody>
      </p:sp>
      <p:sp>
        <p:nvSpPr>
          <p:cNvPr id="4" name="Slide Number Placeholder 3"/>
          <p:cNvSpPr>
            <a:spLocks noGrp="1"/>
          </p:cNvSpPr>
          <p:nvPr>
            <p:ph type="sldNum" sz="quarter" idx="12"/>
          </p:nvPr>
        </p:nvSpPr>
        <p:spPr/>
        <p:txBody>
          <a:bodyPr/>
          <a:lstStyle/>
          <a:p>
            <a:fld id="{7F70FAF1-68FA-4A15-AC95-71D1B08FB3D2}" type="slidenum">
              <a:rPr lang="cy-GB" smtClean="0"/>
              <a:t>‹#›</a:t>
            </a:fld>
            <a:endParaRPr lang="cy-GB"/>
          </a:p>
        </p:txBody>
      </p:sp>
    </p:spTree>
    <p:extLst>
      <p:ext uri="{BB962C8B-B14F-4D97-AF65-F5344CB8AC3E}">
        <p14:creationId xmlns:p14="http://schemas.microsoft.com/office/powerpoint/2010/main" val="3329863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351E0B2-2E74-4C59-ACA6-21E2F6B892D5}" type="datetimeFigureOut">
              <a:rPr lang="cy-GB" smtClean="0"/>
              <a:t>06/02/2021</a:t>
            </a:fld>
            <a:endParaRPr lang="cy-GB"/>
          </a:p>
        </p:txBody>
      </p:sp>
      <p:sp>
        <p:nvSpPr>
          <p:cNvPr id="6" name="Footer Placeholder 5"/>
          <p:cNvSpPr>
            <a:spLocks noGrp="1"/>
          </p:cNvSpPr>
          <p:nvPr>
            <p:ph type="ftr" sz="quarter" idx="11"/>
          </p:nvPr>
        </p:nvSpPr>
        <p:spPr/>
        <p:txBody>
          <a:bodyPr/>
          <a:lstStyle/>
          <a:p>
            <a:endParaRPr lang="cy-GB"/>
          </a:p>
        </p:txBody>
      </p:sp>
      <p:sp>
        <p:nvSpPr>
          <p:cNvPr id="7" name="Slide Number Placeholder 6"/>
          <p:cNvSpPr>
            <a:spLocks noGrp="1"/>
          </p:cNvSpPr>
          <p:nvPr>
            <p:ph type="sldNum" sz="quarter" idx="12"/>
          </p:nvPr>
        </p:nvSpPr>
        <p:spPr/>
        <p:txBody>
          <a:bodyPr/>
          <a:lstStyle/>
          <a:p>
            <a:fld id="{7F70FAF1-68FA-4A15-AC95-71D1B08FB3D2}" type="slidenum">
              <a:rPr lang="cy-GB" smtClean="0"/>
              <a:t>‹#›</a:t>
            </a:fld>
            <a:endParaRPr lang="cy-GB"/>
          </a:p>
        </p:txBody>
      </p:sp>
    </p:spTree>
    <p:extLst>
      <p:ext uri="{BB962C8B-B14F-4D97-AF65-F5344CB8AC3E}">
        <p14:creationId xmlns:p14="http://schemas.microsoft.com/office/powerpoint/2010/main" val="1004808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351E0B2-2E74-4C59-ACA6-21E2F6B892D5}" type="datetimeFigureOut">
              <a:rPr lang="cy-GB" smtClean="0"/>
              <a:t>06/02/2021</a:t>
            </a:fld>
            <a:endParaRPr lang="cy-GB"/>
          </a:p>
        </p:txBody>
      </p:sp>
      <p:sp>
        <p:nvSpPr>
          <p:cNvPr id="6" name="Footer Placeholder 5"/>
          <p:cNvSpPr>
            <a:spLocks noGrp="1"/>
          </p:cNvSpPr>
          <p:nvPr>
            <p:ph type="ftr" sz="quarter" idx="11"/>
          </p:nvPr>
        </p:nvSpPr>
        <p:spPr/>
        <p:txBody>
          <a:bodyPr/>
          <a:lstStyle/>
          <a:p>
            <a:endParaRPr lang="cy-GB"/>
          </a:p>
        </p:txBody>
      </p:sp>
      <p:sp>
        <p:nvSpPr>
          <p:cNvPr id="7" name="Slide Number Placeholder 6"/>
          <p:cNvSpPr>
            <a:spLocks noGrp="1"/>
          </p:cNvSpPr>
          <p:nvPr>
            <p:ph type="sldNum" sz="quarter" idx="12"/>
          </p:nvPr>
        </p:nvSpPr>
        <p:spPr/>
        <p:txBody>
          <a:bodyPr/>
          <a:lstStyle/>
          <a:p>
            <a:fld id="{7F70FAF1-68FA-4A15-AC95-71D1B08FB3D2}" type="slidenum">
              <a:rPr lang="cy-GB" smtClean="0"/>
              <a:t>‹#›</a:t>
            </a:fld>
            <a:endParaRPr lang="cy-GB"/>
          </a:p>
        </p:txBody>
      </p:sp>
    </p:spTree>
    <p:extLst>
      <p:ext uri="{BB962C8B-B14F-4D97-AF65-F5344CB8AC3E}">
        <p14:creationId xmlns:p14="http://schemas.microsoft.com/office/powerpoint/2010/main" val="3569093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51E0B2-2E74-4C59-ACA6-21E2F6B892D5}" type="datetimeFigureOut">
              <a:rPr lang="cy-GB" smtClean="0"/>
              <a:t>06/02/2021</a:t>
            </a:fld>
            <a:endParaRPr lang="cy-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y-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70FAF1-68FA-4A15-AC95-71D1B08FB3D2}" type="slidenum">
              <a:rPr lang="cy-GB" smtClean="0"/>
              <a:t>‹#›</a:t>
            </a:fld>
            <a:endParaRPr lang="cy-GB"/>
          </a:p>
        </p:txBody>
      </p:sp>
    </p:spTree>
    <p:extLst>
      <p:ext uri="{BB962C8B-B14F-4D97-AF65-F5344CB8AC3E}">
        <p14:creationId xmlns:p14="http://schemas.microsoft.com/office/powerpoint/2010/main" val="2986197846"/>
      </p:ext>
    </p:extLst>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 id="2147483976" r:id="rId10"/>
    <p:sldLayoutId id="214748397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twitter.com/Miss_Slye/status/1349024724685357063?s=20"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mathemateg.com/mod/resource/view.php?id=4630"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twitter.com/Profe_Brown/status/1349366143627231232?s=20"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twitter.com/Aordover/status/1349696907501821953?s=20"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twitter.com/mathemateg/status/1356713887652061185?s=20"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edtechinaction.co.uk/blog/unlocking-microsoft-teams-keyboard-shortcut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mathsbot.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twitter.com/JYoung_PE/status/1351100505678868482?s=20"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desmos.com/calculator"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teacher.desmos.co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education.casio.co.uk/emulator-free-licences"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completemaths.com/autograph"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drive.google.com/file/d/10L1Kjb2eCW55N-dIAfkh-U2uHOCFK_8Z/view" TargetMode="External"/><Relationship Id="rId2" Type="http://schemas.openxmlformats.org/officeDocument/2006/relationships/hyperlink" Target="https://twitter.com/MrAWGordon_/status/1353401606021275651?s=20" TargetMode="Externa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hyperlink" Target="https://podcasts.apple.com/gb/podcast/jo-morgan-tips-and-resources-for-teaching-online/id1067435342?i=1000507180845" TargetMode="External"/><Relationship Id="rId2" Type="http://schemas.openxmlformats.org/officeDocument/2006/relationships/hyperlink" Target="https://www.resourceaholic.com/2021/01/tools-for-online-lessons.html" TargetMode="Externa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ictevangelist.com/values-and-vision-in-the-remote-classroom/"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28.xml.rels><?xml version="1.0" encoding="UTF-8" standalone="yes"?>
<Relationships xmlns="http://schemas.openxmlformats.org/package/2006/relationships"><Relationship Id="rId3" Type="http://schemas.openxmlformats.org/officeDocument/2006/relationships/hyperlink" Target="https://twitter.com/MrPTse/status/1349088029047201792?s=20" TargetMode="External"/><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twitter.com/ygbjammy/status/1351137428384444420?s=20"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twitter.com/rlrossi64/status/1352656700004827138?s=20"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drfrostmaths.com/"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twitter.com/MrStoneEnglish/status/1351592489724092418?s=20"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whiteboard.fi/"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twitter.com/MathsRhydywaun/status/1353787193605713920?s=20"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twitter.com/JasonElsom/status/1351999026040885249?s=20"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twitter.com/jjsteaching/status/1352257668719718411?s=20"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twitter.com/HeadOnTheHill/status/1352279418639626240?s=20"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twitter.com/HeadOnTheHill/status/1352279418639626240?s=20"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twitter.com/missdcox/status/1350379747730100224?s=20"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twitter.com/missdcox/status/1350379747730100224?s=20" TargetMode="External"/><Relationship Id="rId2" Type="http://schemas.openxmlformats.org/officeDocument/2006/relationships/hyperlink" Target="https://classroom.thenational.academy/lessons/moses-and-the-exodus-6mu6at?step=2&amp;activity=video"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twitter.com/DoWise/status/1349396944632897544?s=20"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twitter.com/DoWise/status/1349396944632897544?s=20"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twitter.com/YGCRhMath/status/1351528410032590849?s=20"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twitter.com/MathsTryfan/status/1351919455773798406?s=20"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twitter.com/MrBaylissGeo/status/1348996181460975618?s=20"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exam.net/"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diagnosticquestions.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twitter.com/MagicPuffin_03/status/1351639088693202946?s=20"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diagnosticquestions.com/" TargetMode="Externa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twitter.com/GarethFfowc/"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www.mybrainisopen.net/learning-theories-timeline" TargetMode="External"/><Relationship Id="rId2" Type="http://schemas.openxmlformats.org/officeDocument/2006/relationships/hyperlink" Target="https://twitter.com/PepsMccrea/status/1350889337878147072?s=20" TargetMode="Externa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53.xml.rels><?xml version="1.0" encoding="UTF-8" standalone="yes"?>
<Relationships xmlns="http://schemas.openxmlformats.org/package/2006/relationships"><Relationship Id="rId3" Type="http://schemas.openxmlformats.org/officeDocument/2006/relationships/hyperlink" Target="https://twitter.com/MrRDenham/status/1348701004485816321?s=20" TargetMode="External"/><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twitter.com/mathninja3/status/1350126226929758211?s=20"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ducationendowmentfoundation.org.uk/covid-19-resources/best-evidence-on-supporting-students-to-learn-remotely/" TargetMode="External"/><Relationship Id="rId2" Type="http://schemas.openxmlformats.org/officeDocument/2006/relationships/hyperlink" Target="https://twitter.com/marc_belli/status/1349682972652396545?s=20"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twitter.com/berniewestacott/status/1354764137079955457?s=20"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twitter.com/MrsHumanities/status/1347584836983263232?s=2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 name="Subtitle 2"/>
          <p:cNvSpPr txBox="1">
            <a:spLocks/>
          </p:cNvSpPr>
          <p:nvPr/>
        </p:nvSpPr>
        <p:spPr>
          <a:xfrm>
            <a:off x="256170" y="6119054"/>
            <a:ext cx="1834979" cy="360000"/>
          </a:xfrm>
          <a:prstGeom prst="rect">
            <a:avLst/>
          </a:prstGeom>
          <a:solidFill>
            <a:srgbClr val="FFFFFF">
              <a:alpha val="89804"/>
            </a:srgbClr>
          </a:solidFill>
          <a:scene3d>
            <a:camera prst="perspectiveHeroicExtremeRightFacing"/>
            <a:lightRig rig="threePt" dir="t"/>
          </a:scene3d>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a:r>
              <a:rPr lang="cy-GB" dirty="0">
                <a:latin typeface="Gill Sans MT" panose="020B0502020104020203" pitchFamily="34" charset="0"/>
              </a:rPr>
              <a:t>@mathemateg</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994094">
            <a:off x="322073" y="6159451"/>
            <a:ext cx="468000" cy="468000"/>
          </a:xfrm>
          <a:prstGeom prst="rect">
            <a:avLst/>
          </a:prstGeom>
        </p:spPr>
      </p:pic>
      <p:sp>
        <p:nvSpPr>
          <p:cNvPr id="7" name="Subtitle 2"/>
          <p:cNvSpPr txBox="1">
            <a:spLocks/>
          </p:cNvSpPr>
          <p:nvPr/>
        </p:nvSpPr>
        <p:spPr>
          <a:xfrm>
            <a:off x="9128918" y="6119054"/>
            <a:ext cx="2844236" cy="360000"/>
          </a:xfrm>
          <a:prstGeom prst="rect">
            <a:avLst/>
          </a:prstGeom>
          <a:solidFill>
            <a:srgbClr val="FFFFFF">
              <a:alpha val="89804"/>
            </a:srgbClr>
          </a:solidFill>
          <a:scene3d>
            <a:camera prst="perspectiveHeroicExtremeLeftFacing"/>
            <a:lightRig rig="threePt" dir="t"/>
          </a:scene3d>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a:r>
              <a:rPr lang="cy-GB" dirty="0">
                <a:latin typeface="Gill Sans MT" panose="020B0502020104020203" pitchFamily="34" charset="0"/>
              </a:rPr>
              <a:t>/adolygumathemateg</a:t>
            </a:r>
          </a:p>
        </p:txBody>
      </p:sp>
      <p:pic>
        <p:nvPicPr>
          <p:cNvPr id="9" name="Picture 8"/>
          <p:cNvPicPr/>
          <p:nvPr/>
        </p:nvPicPr>
        <p:blipFill>
          <a:blip r:embed="rId4" cstate="print">
            <a:extLst>
              <a:ext uri="{28A0092B-C50C-407E-A947-70E740481C1C}">
                <a14:useLocalDpi xmlns:a14="http://schemas.microsoft.com/office/drawing/2010/main" val="0"/>
              </a:ext>
            </a:extLst>
          </a:blip>
          <a:srcRect/>
          <a:stretch>
            <a:fillRect/>
          </a:stretch>
        </p:blipFill>
        <p:spPr bwMode="auto">
          <a:xfrm rot="438991">
            <a:off x="9544470" y="6071793"/>
            <a:ext cx="504000" cy="233046"/>
          </a:xfrm>
          <a:prstGeom prst="rect">
            <a:avLst/>
          </a:prstGeom>
          <a:noFill/>
          <a:ln>
            <a:noFill/>
          </a:ln>
        </p:spPr>
      </p:pic>
      <p:sp>
        <p:nvSpPr>
          <p:cNvPr id="17" name="Title 1">
            <a:extLst>
              <a:ext uri="{FF2B5EF4-FFF2-40B4-BE49-F238E27FC236}">
                <a16:creationId xmlns:a16="http://schemas.microsoft.com/office/drawing/2014/main" id="{782A3E9C-9632-4B95-A768-6B1A545D1C66}"/>
              </a:ext>
            </a:extLst>
          </p:cNvPr>
          <p:cNvSpPr txBox="1">
            <a:spLocks/>
          </p:cNvSpPr>
          <p:nvPr/>
        </p:nvSpPr>
        <p:spPr>
          <a:xfrm>
            <a:off x="256170" y="280462"/>
            <a:ext cx="5137951" cy="5273050"/>
          </a:xfrm>
          <a:prstGeom prst="rect">
            <a:avLst/>
          </a:prstGeom>
          <a:solidFill>
            <a:srgbClr val="FFFFFF">
              <a:alpha val="89804"/>
            </a:srgbClr>
          </a:solidFill>
          <a:effectLst>
            <a:softEdge rad="31750"/>
          </a:effectLst>
        </p:spPr>
        <p:txBody>
          <a:bodyPr vert="horz" lIns="91440" tIns="45720" rIns="91440" bIns="45720" rtlCol="0" anchor="ctr" anchorCtr="0">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cy-GB" sz="3600" b="1"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Dysgu o bell mewn mathemateg</a:t>
            </a:r>
            <a:br>
              <a:rPr kumimoji="0" lang="cy-GB" sz="3600" b="1"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br>
              <a:rPr kumimoji="0" lang="cy-GB" sz="3600" b="1"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600" b="1" i="1" u="none" strike="noStrike" kern="1200" cap="none" spc="0" normalizeH="0" baseline="0" dirty="0">
                <a:ln>
                  <a:noFill/>
                </a:ln>
                <a:solidFill>
                  <a:sysClr val="windowText" lastClr="000000"/>
                </a:solidFill>
                <a:effectLst/>
                <a:uLnTx/>
                <a:uFillTx/>
                <a:latin typeface="Gill Sans MT" panose="020B0502020104020203"/>
                <a:ea typeface="+mj-ea"/>
                <a:cs typeface="+mj-cs"/>
              </a:rPr>
              <a:t>Distance learning in mathematics</a:t>
            </a:r>
          </a:p>
          <a:p>
            <a:pPr marL="0" marR="0" lvl="0" indent="0" algn="ctr" defTabSz="685800" rtl="0" eaLnBrk="1" fontAlgn="auto" latinLnBrk="0" hangingPunct="1">
              <a:lnSpc>
                <a:spcPct val="90000"/>
              </a:lnSpc>
              <a:spcBef>
                <a:spcPct val="0"/>
              </a:spcBef>
              <a:spcAft>
                <a:spcPts val="0"/>
              </a:spcAft>
              <a:buClrTx/>
              <a:buSzTx/>
              <a:buFontTx/>
              <a:buNone/>
              <a:tabLst/>
              <a:defRPr/>
            </a:pPr>
            <a:endParaRPr lang="en-GB" sz="3600" b="1" i="1" dirty="0">
              <a:solidFill>
                <a:sysClr val="windowText" lastClr="000000"/>
              </a:solidFill>
              <a:latin typeface="Gill Sans MT" panose="020B0502020104020203"/>
            </a:endParaRPr>
          </a:p>
          <a:p>
            <a:pPr marL="0" marR="0" lvl="0" indent="0" algn="ctr" defTabSz="685800" rtl="0" eaLnBrk="1" fontAlgn="auto" latinLnBrk="0" hangingPunct="1">
              <a:lnSpc>
                <a:spcPct val="90000"/>
              </a:lnSpc>
              <a:spcBef>
                <a:spcPct val="0"/>
              </a:spcBef>
              <a:spcAft>
                <a:spcPts val="0"/>
              </a:spcAft>
              <a:buClrTx/>
              <a:buSzTx/>
              <a:buFontTx/>
              <a:buNone/>
              <a:tabLst/>
              <a:defRPr/>
            </a:pPr>
            <a:r>
              <a:rPr kumimoji="0" lang="en-GB" sz="3200" b="1" u="none" strike="noStrike" kern="1200" cap="none" spc="0" normalizeH="0" baseline="0" dirty="0">
                <a:ln>
                  <a:noFill/>
                </a:ln>
                <a:solidFill>
                  <a:sysClr val="windowText" lastClr="000000"/>
                </a:solidFill>
                <a:effectLst/>
                <a:uLnTx/>
                <a:uFillTx/>
                <a:latin typeface="Gill Sans MT" panose="020B0502020104020203"/>
                <a:ea typeface="+mj-ea"/>
                <a:cs typeface="+mj-cs"/>
              </a:rPr>
              <a:t>Dr Gareth Evans</a:t>
            </a:r>
            <a:br>
              <a:rPr kumimoji="0" lang="en-GB" sz="3200" b="1" u="none" strike="noStrike" kern="1200" cap="none" spc="0" normalizeH="0" baseline="0" dirty="0">
                <a:ln>
                  <a:noFill/>
                </a:ln>
                <a:solidFill>
                  <a:sysClr val="windowText" lastClr="000000"/>
                </a:solidFill>
                <a:effectLst/>
                <a:uLnTx/>
                <a:uFillTx/>
                <a:latin typeface="Gill Sans MT" panose="020B0502020104020203"/>
                <a:ea typeface="+mj-ea"/>
                <a:cs typeface="+mj-cs"/>
              </a:rPr>
            </a:br>
            <a:r>
              <a:rPr kumimoji="0" lang="en-GB" sz="3200" b="1" u="none" strike="noStrike" kern="1200" cap="none" spc="0" normalizeH="0" baseline="0" dirty="0">
                <a:ln>
                  <a:noFill/>
                </a:ln>
                <a:solidFill>
                  <a:sysClr val="windowText" lastClr="000000"/>
                </a:solidFill>
                <a:effectLst/>
                <a:uLnTx/>
                <a:uFillTx/>
                <a:latin typeface="Gill Sans MT" panose="020B0502020104020203"/>
                <a:ea typeface="+mj-ea"/>
                <a:cs typeface="+mj-cs"/>
              </a:rPr>
              <a:t>Ysgol y Creuddyn</a:t>
            </a:r>
            <a:endParaRPr kumimoji="0" lang="en-GB" sz="4000" b="1" u="none" strike="noStrike" kern="1200" cap="none" spc="0" normalizeH="0" baseline="0" dirty="0">
              <a:ln>
                <a:noFill/>
              </a:ln>
              <a:solidFill>
                <a:sysClr val="windowText" lastClr="000000"/>
              </a:solidFill>
              <a:effectLst/>
              <a:uLnTx/>
              <a:uFillTx/>
              <a:latin typeface="Gill Sans MT" panose="020B0502020104020203"/>
              <a:ea typeface="+mj-ea"/>
              <a:cs typeface="+mj-cs"/>
            </a:endParaRPr>
          </a:p>
        </p:txBody>
      </p:sp>
      <p:sp>
        <p:nvSpPr>
          <p:cNvPr id="18" name="Subtitle 2">
            <a:extLst>
              <a:ext uri="{FF2B5EF4-FFF2-40B4-BE49-F238E27FC236}">
                <a16:creationId xmlns:a16="http://schemas.microsoft.com/office/drawing/2014/main" id="{3230BE4E-6CCC-4346-B5AA-6BD7E4C5AD1E}"/>
              </a:ext>
            </a:extLst>
          </p:cNvPr>
          <p:cNvSpPr txBox="1">
            <a:spLocks/>
          </p:cNvSpPr>
          <p:nvPr/>
        </p:nvSpPr>
        <p:spPr>
          <a:xfrm>
            <a:off x="5813571" y="280461"/>
            <a:ext cx="6035178" cy="5273049"/>
          </a:xfrm>
          <a:prstGeom prst="rect">
            <a:avLst/>
          </a:prstGeom>
          <a:solidFill>
            <a:srgbClr val="FFFFFF">
              <a:alpha val="89804"/>
            </a:srgbClr>
          </a:solidFill>
          <a:effectLst>
            <a:softEdge rad="31750"/>
          </a:effectLst>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br>
              <a:rPr kumimoji="0" lang="cy-GB" sz="2800" b="1" u="none" strike="noStrike" kern="1200" cap="none" spc="0" normalizeH="0" baseline="0" noProof="0" dirty="0">
                <a:ln>
                  <a:noFill/>
                </a:ln>
                <a:solidFill>
                  <a:sysClr val="windowText" lastClr="000000"/>
                </a:solidFill>
                <a:effectLst/>
                <a:uLnTx/>
                <a:uFillTx/>
                <a:latin typeface="Gill Sans MT" panose="020B0502020104020203"/>
                <a:ea typeface="+mn-ea"/>
                <a:cs typeface="+mn-cs"/>
              </a:rPr>
            </a:br>
            <a:r>
              <a:rPr kumimoji="0" lang="cy-GB" sz="2800" b="1" u="none" strike="noStrike" kern="1200" cap="none" spc="0" normalizeH="0" baseline="0" noProof="0" dirty="0">
                <a:ln>
                  <a:noFill/>
                </a:ln>
                <a:solidFill>
                  <a:sysClr val="windowText" lastClr="000000"/>
                </a:solidFill>
                <a:effectLst/>
                <a:uLnTx/>
                <a:uFillTx/>
                <a:latin typeface="Gill Sans MT" panose="020B0502020104020203"/>
                <a:ea typeface="+mn-ea"/>
                <a:cs typeface="+mn-cs"/>
              </a:rPr>
              <a:t>Agenda</a:t>
            </a:r>
          </a:p>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cy-GB" sz="1600" b="1" u="none" strike="noStrike" kern="1200" cap="none" spc="0" normalizeH="0" baseline="0" noProof="0" dirty="0">
              <a:ln>
                <a:noFill/>
              </a:ln>
              <a:solidFill>
                <a:sysClr val="windowText" lastClr="000000"/>
              </a:solidFill>
              <a:effectLst/>
              <a:uLnTx/>
              <a:uFillTx/>
              <a:latin typeface="Gill Sans MT" panose="020B0502020104020203"/>
              <a:ea typeface="+mn-ea"/>
              <a:cs typeface="+mn-cs"/>
            </a:endParaRPr>
          </a:p>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cy-GB" sz="2800" b="0" u="none" strike="noStrike" kern="1200" cap="none" spc="0" normalizeH="0" baseline="0" noProof="0" dirty="0">
                <a:ln>
                  <a:noFill/>
                </a:ln>
                <a:solidFill>
                  <a:sysClr val="windowText" lastClr="000000"/>
                </a:solidFill>
                <a:effectLst/>
                <a:uLnTx/>
                <a:uFillTx/>
                <a:latin typeface="Gill Sans MT" panose="020B0502020104020203"/>
                <a:ea typeface="+mn-ea"/>
                <a:cs typeface="+mn-cs"/>
              </a:rPr>
              <a:t>Gwersi byw neu beidio?</a:t>
            </a:r>
            <a:br>
              <a:rPr kumimoji="0" lang="cy-GB" sz="2800" b="0" u="none" strike="noStrike" kern="1200" cap="none" spc="0" normalizeH="0" baseline="0" noProof="0" dirty="0">
                <a:ln>
                  <a:noFill/>
                </a:ln>
                <a:solidFill>
                  <a:sysClr val="windowText" lastClr="000000"/>
                </a:solidFill>
                <a:effectLst/>
                <a:uLnTx/>
                <a:uFillTx/>
                <a:latin typeface="Gill Sans MT" panose="020B0502020104020203"/>
                <a:ea typeface="+mn-ea"/>
                <a:cs typeface="+mn-cs"/>
              </a:rPr>
            </a:br>
            <a:r>
              <a:rPr kumimoji="0" lang="en-GB" sz="2800" b="0" i="1" u="none" strike="noStrike" kern="1200" cap="none" spc="0" normalizeH="0" baseline="0" dirty="0">
                <a:ln>
                  <a:noFill/>
                </a:ln>
                <a:solidFill>
                  <a:sysClr val="windowText" lastClr="000000"/>
                </a:solidFill>
                <a:effectLst/>
                <a:uLnTx/>
                <a:uFillTx/>
                <a:latin typeface="Gill Sans MT" panose="020B0502020104020203"/>
                <a:ea typeface="+mn-ea"/>
                <a:cs typeface="+mn-cs"/>
              </a:rPr>
              <a:t>Live lessons or not?</a:t>
            </a:r>
          </a:p>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cy-GB" sz="2800" dirty="0">
                <a:solidFill>
                  <a:sysClr val="windowText" lastClr="000000"/>
                </a:solidFill>
                <a:latin typeface="Gill Sans MT" panose="020B0502020104020203"/>
              </a:rPr>
              <a:t>Technegau ar gyfer gwersi byw</a:t>
            </a:r>
            <a:br>
              <a:rPr lang="cy-GB" sz="2800" dirty="0">
                <a:solidFill>
                  <a:sysClr val="windowText" lastClr="000000"/>
                </a:solidFill>
                <a:latin typeface="Gill Sans MT" panose="020B0502020104020203"/>
              </a:rPr>
            </a:br>
            <a:r>
              <a:rPr lang="en-GB" sz="2800" i="1" dirty="0">
                <a:solidFill>
                  <a:sysClr val="windowText" lastClr="000000"/>
                </a:solidFill>
                <a:latin typeface="Gill Sans MT" panose="020B0502020104020203"/>
              </a:rPr>
              <a:t>Techniques for live lessons</a:t>
            </a:r>
          </a:p>
          <a:p>
            <a:pPr>
              <a:defRPr/>
            </a:pPr>
            <a:r>
              <a:rPr kumimoji="0" lang="cy-GB" sz="2800" b="0" u="none" strike="noStrike" kern="1200" cap="none" spc="0" normalizeH="0" baseline="0" noProof="0" dirty="0">
                <a:ln>
                  <a:noFill/>
                </a:ln>
                <a:solidFill>
                  <a:sysClr val="windowText" lastClr="000000"/>
                </a:solidFill>
                <a:effectLst/>
                <a:uLnTx/>
                <a:uFillTx/>
                <a:latin typeface="Gill Sans MT" panose="020B0502020104020203"/>
                <a:ea typeface="+mn-ea"/>
                <a:cs typeface="+mn-cs"/>
              </a:rPr>
              <a:t>Asesu dealltwriaeth</a:t>
            </a:r>
            <a:br>
              <a:rPr lang="cy-GB" sz="2800" dirty="0">
                <a:solidFill>
                  <a:sysClr val="windowText" lastClr="000000"/>
                </a:solidFill>
                <a:latin typeface="Gill Sans MT" panose="020B0502020104020203"/>
              </a:rPr>
            </a:br>
            <a:r>
              <a:rPr lang="en-GB" sz="2800" i="1" dirty="0">
                <a:solidFill>
                  <a:sysClr val="windowText" lastClr="000000"/>
                </a:solidFill>
                <a:latin typeface="Gill Sans MT" panose="020B0502020104020203"/>
              </a:rPr>
              <a:t>Assessing understanding</a:t>
            </a:r>
            <a:endParaRPr kumimoji="0" lang="en-GB" sz="2800" b="0" i="1" u="none" strike="noStrike" kern="1200" cap="none" spc="0" normalizeH="0" baseline="0" dirty="0">
              <a:ln>
                <a:noFill/>
              </a:ln>
              <a:solidFill>
                <a:sysClr val="windowText" lastClr="000000"/>
              </a:solidFill>
              <a:effectLst/>
              <a:uLnTx/>
              <a:uFillTx/>
              <a:latin typeface="Gill Sans MT" panose="020B0502020104020203"/>
              <a:ea typeface="+mn-ea"/>
              <a:cs typeface="+mn-cs"/>
            </a:endParaRPr>
          </a:p>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cy-GB" sz="2800" dirty="0">
                <a:solidFill>
                  <a:sysClr val="windowText" lastClr="000000"/>
                </a:solidFill>
                <a:latin typeface="Gill Sans MT" panose="020B0502020104020203"/>
              </a:rPr>
              <a:t>Technegau ar gyfer dysgu ar-lein</a:t>
            </a:r>
            <a:br>
              <a:rPr lang="cy-GB" sz="2800" dirty="0">
                <a:solidFill>
                  <a:sysClr val="windowText" lastClr="000000"/>
                </a:solidFill>
                <a:latin typeface="Gill Sans MT" panose="020B0502020104020203"/>
              </a:rPr>
            </a:br>
            <a:r>
              <a:rPr lang="en-GB" sz="2800" i="1" dirty="0">
                <a:solidFill>
                  <a:sysClr val="windowText" lastClr="000000"/>
                </a:solidFill>
                <a:latin typeface="Gill Sans MT" panose="020B0502020104020203"/>
              </a:rPr>
              <a:t>Techniques for teaching on-line</a:t>
            </a:r>
          </a:p>
        </p:txBody>
      </p:sp>
    </p:spTree>
    <p:extLst>
      <p:ext uri="{BB962C8B-B14F-4D97-AF65-F5344CB8AC3E}">
        <p14:creationId xmlns:p14="http://schemas.microsoft.com/office/powerpoint/2010/main" val="1545161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5268572" cy="205090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Cychwyn y wers: </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Sgrîn Groeso</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noProof="0" dirty="0">
                <a:ln>
                  <a:noFill/>
                </a:ln>
                <a:solidFill>
                  <a:sysClr val="windowText" lastClr="000000"/>
                </a:solidFill>
                <a:effectLst/>
                <a:uLnTx/>
                <a:uFillTx/>
                <a:latin typeface="Gill Sans MT" panose="020B0502020104020203"/>
                <a:ea typeface="+mj-ea"/>
                <a:cs typeface="+mj-cs"/>
              </a:rPr>
              <a:t>Start of the lesson: </a:t>
            </a:r>
            <a:br>
              <a:rPr kumimoji="0" lang="en-GB" sz="3300" b="0" i="1"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noProof="0" dirty="0">
                <a:ln>
                  <a:noFill/>
                </a:ln>
                <a:solidFill>
                  <a:sysClr val="windowText" lastClr="000000"/>
                </a:solidFill>
                <a:effectLst/>
                <a:uLnTx/>
                <a:uFillTx/>
                <a:latin typeface="Gill Sans MT" panose="020B0502020104020203"/>
                <a:ea typeface="+mj-ea"/>
                <a:cs typeface="+mj-cs"/>
              </a:rPr>
              <a:t>Welcome Screen</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2567031"/>
            <a:ext cx="5400000" cy="360993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buNone/>
              <a:defRPr/>
            </a:pPr>
            <a:r>
              <a:rPr lang="cy-GB" b="0" i="0" dirty="0">
                <a:solidFill>
                  <a:srgbClr val="000000"/>
                </a:solidFill>
                <a:effectLst/>
                <a:latin typeface="Gill Sans MT" panose="020B0502020104020203" pitchFamily="34" charset="0"/>
                <a:hlinkClick r:id="rId2"/>
              </a:rPr>
              <a:t>https://twitter.com/Miss_Slye/status/1349024724685357063?s=20</a:t>
            </a:r>
            <a:r>
              <a:rPr lang="cy-GB" b="0" i="0" dirty="0">
                <a:solidFill>
                  <a:srgbClr val="000000"/>
                </a:solidFill>
                <a:effectLst/>
                <a:latin typeface="Gill Sans MT" panose="020B0502020104020203" pitchFamily="34" charset="0"/>
              </a:rPr>
              <a:t> </a:t>
            </a:r>
            <a:endParaRPr kumimoji="0" lang="en-GB" b="0" i="1" u="none" strike="noStrike" kern="1200" cap="none" spc="0" normalizeH="0" baseline="0" noProof="0" dirty="0">
              <a:ln>
                <a:noFill/>
              </a:ln>
              <a:solidFill>
                <a:sysClr val="windowText" lastClr="000000"/>
              </a:solidFill>
              <a:effectLst/>
              <a:uLnTx/>
              <a:uFillTx/>
              <a:latin typeface="Gill Sans MT" panose="020B0502020104020203" pitchFamily="34" charset="0"/>
            </a:endParaRPr>
          </a:p>
        </p:txBody>
      </p:sp>
      <p:pic>
        <p:nvPicPr>
          <p:cNvPr id="4" name="Picture 3">
            <a:extLst>
              <a:ext uri="{FF2B5EF4-FFF2-40B4-BE49-F238E27FC236}">
                <a16:creationId xmlns:a16="http://schemas.microsoft.com/office/drawing/2014/main" id="{E5FFA6E0-3D4D-47E6-8FFD-278B5FDBC696}"/>
              </a:ext>
            </a:extLst>
          </p:cNvPr>
          <p:cNvPicPr>
            <a:picLocks noChangeAspect="1"/>
          </p:cNvPicPr>
          <p:nvPr/>
        </p:nvPicPr>
        <p:blipFill>
          <a:blip r:embed="rId3"/>
          <a:stretch>
            <a:fillRect/>
          </a:stretch>
        </p:blipFill>
        <p:spPr>
          <a:xfrm>
            <a:off x="6929437" y="92279"/>
            <a:ext cx="5234599" cy="6551802"/>
          </a:xfrm>
          <a:prstGeom prst="rect">
            <a:avLst/>
          </a:prstGeom>
        </p:spPr>
      </p:pic>
    </p:spTree>
    <p:extLst>
      <p:ext uri="{BB962C8B-B14F-4D97-AF65-F5344CB8AC3E}">
        <p14:creationId xmlns:p14="http://schemas.microsoft.com/office/powerpoint/2010/main" val="111826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5268572" cy="205090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Cychwyn y wers: </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Sgrîn Groeso</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noProof="0" dirty="0">
                <a:ln>
                  <a:noFill/>
                </a:ln>
                <a:solidFill>
                  <a:sysClr val="windowText" lastClr="000000"/>
                </a:solidFill>
                <a:effectLst/>
                <a:uLnTx/>
                <a:uFillTx/>
                <a:latin typeface="Gill Sans MT" panose="020B0502020104020203"/>
                <a:ea typeface="+mj-ea"/>
                <a:cs typeface="+mj-cs"/>
              </a:rPr>
              <a:t>Start of the lesson: </a:t>
            </a:r>
            <a:br>
              <a:rPr kumimoji="0" lang="en-GB" sz="3300" b="0" i="1"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noProof="0" dirty="0">
                <a:ln>
                  <a:noFill/>
                </a:ln>
                <a:solidFill>
                  <a:sysClr val="windowText" lastClr="000000"/>
                </a:solidFill>
                <a:effectLst/>
                <a:uLnTx/>
                <a:uFillTx/>
                <a:latin typeface="Gill Sans MT" panose="020B0502020104020203"/>
                <a:ea typeface="+mj-ea"/>
                <a:cs typeface="+mj-cs"/>
              </a:rPr>
              <a:t>Welcome Screen</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2567031"/>
            <a:ext cx="5400000" cy="360993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buNone/>
              <a:defRPr/>
            </a:pPr>
            <a:endParaRPr kumimoji="0" lang="en-GB" b="0" i="1" u="none" strike="noStrike" kern="1200" cap="none" spc="0" normalizeH="0" baseline="0" noProof="0" dirty="0">
              <a:ln>
                <a:noFill/>
              </a:ln>
              <a:solidFill>
                <a:sysClr val="windowText" lastClr="000000"/>
              </a:solidFill>
              <a:effectLst/>
              <a:uLnTx/>
              <a:uFillTx/>
              <a:latin typeface="Gill Sans MT" panose="020B0502020104020203"/>
            </a:endParaRPr>
          </a:p>
        </p:txBody>
      </p:sp>
      <p:pic>
        <p:nvPicPr>
          <p:cNvPr id="3" name="Picture 2">
            <a:extLst>
              <a:ext uri="{FF2B5EF4-FFF2-40B4-BE49-F238E27FC236}">
                <a16:creationId xmlns:a16="http://schemas.microsoft.com/office/drawing/2014/main" id="{FE9D59F7-7F42-4D11-A005-476459BA0B81}"/>
              </a:ext>
            </a:extLst>
          </p:cNvPr>
          <p:cNvPicPr>
            <a:picLocks noChangeAspect="1"/>
          </p:cNvPicPr>
          <p:nvPr/>
        </p:nvPicPr>
        <p:blipFill>
          <a:blip r:embed="rId2"/>
          <a:stretch>
            <a:fillRect/>
          </a:stretch>
        </p:blipFill>
        <p:spPr>
          <a:xfrm>
            <a:off x="3926307" y="2311534"/>
            <a:ext cx="7997246" cy="4260876"/>
          </a:xfrm>
          <a:prstGeom prst="rect">
            <a:avLst/>
          </a:prstGeom>
          <a:ln>
            <a:solidFill>
              <a:schemeClr val="tx1"/>
            </a:solidFill>
          </a:ln>
        </p:spPr>
      </p:pic>
    </p:spTree>
    <p:extLst>
      <p:ext uri="{BB962C8B-B14F-4D97-AF65-F5344CB8AC3E}">
        <p14:creationId xmlns:p14="http://schemas.microsoft.com/office/powerpoint/2010/main" val="3718136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5938065"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Adnoddau</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dirty="0">
                <a:ln>
                  <a:noFill/>
                </a:ln>
                <a:solidFill>
                  <a:sysClr val="windowText" lastClr="000000"/>
                </a:solidFill>
                <a:effectLst/>
                <a:uLnTx/>
                <a:uFillTx/>
                <a:latin typeface="Gill Sans MT" panose="020B0502020104020203"/>
                <a:ea typeface="+mj-ea"/>
                <a:cs typeface="+mj-cs"/>
              </a:rPr>
              <a:t>Resources</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1825624"/>
            <a:ext cx="6149417" cy="4849813"/>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marR="0" lvl="0" indent="-457200" algn="l" defTabSz="685800" rtl="0" eaLnBrk="1" fontAlgn="auto" latinLnBrk="0" hangingPunct="1">
              <a:lnSpc>
                <a:spcPct val="90000"/>
              </a:lnSpc>
              <a:spcBef>
                <a:spcPts val="750"/>
              </a:spcBef>
              <a:spcAft>
                <a:spcPts val="0"/>
              </a:spcAft>
              <a:buClrTx/>
              <a:buSzTx/>
              <a:buFont typeface="+mj-lt"/>
              <a:buAutoNum type="arabicPeriod"/>
              <a:tabLst/>
              <a:defRPr/>
            </a:pPr>
            <a:r>
              <a:rPr kumimoji="0" lang="cy-GB" sz="2100" b="0" i="0" u="none" strike="noStrike" kern="1200" cap="none" spc="0" normalizeH="0" baseline="0" dirty="0">
                <a:ln>
                  <a:noFill/>
                </a:ln>
                <a:solidFill>
                  <a:sysClr val="windowText" lastClr="000000"/>
                </a:solidFill>
                <a:effectLst/>
                <a:uLnTx/>
                <a:uFillTx/>
                <a:latin typeface="Gill Sans MT" panose="020B0502020104020203"/>
                <a:ea typeface="+mn-ea"/>
                <a:cs typeface="+mn-cs"/>
              </a:rPr>
              <a:t>Gwnewch unrhyw ddeunyddiau o’r wers ar gael yn hawdd.</a:t>
            </a:r>
            <a:br>
              <a:rPr kumimoji="0" lang="cy-GB" sz="2100" b="0" i="0" u="none" strike="noStrike" kern="1200" cap="none" spc="0" normalizeH="0" baseline="0" dirty="0">
                <a:ln>
                  <a:noFill/>
                </a:ln>
                <a:solidFill>
                  <a:sysClr val="windowText" lastClr="000000"/>
                </a:solidFill>
                <a:effectLst/>
                <a:uLnTx/>
                <a:uFillTx/>
                <a:latin typeface="Gill Sans MT" panose="020B0502020104020203"/>
                <a:ea typeface="+mn-ea"/>
                <a:cs typeface="+mn-cs"/>
              </a:rPr>
            </a:br>
            <a:r>
              <a:rPr kumimoji="0" lang="cy-GB" sz="2100" b="0" i="0" u="none" strike="noStrike" kern="1200" cap="none" spc="0" normalizeH="0" baseline="0" dirty="0">
                <a:ln>
                  <a:noFill/>
                </a:ln>
                <a:solidFill>
                  <a:sysClr val="windowText" lastClr="000000"/>
                </a:solidFill>
                <a:effectLst/>
                <a:uLnTx/>
                <a:uFillTx/>
                <a:latin typeface="Gill Sans MT" panose="020B0502020104020203"/>
                <a:ea typeface="+mn-ea"/>
                <a:cs typeface="+mn-cs"/>
              </a:rPr>
              <a:t>Make any resources from the lesson easily available.</a:t>
            </a:r>
          </a:p>
          <a:p>
            <a:pPr marL="457200" marR="0" lvl="0" indent="-457200" algn="l" defTabSz="685800" rtl="0" eaLnBrk="1" fontAlgn="auto" latinLnBrk="0" hangingPunct="1">
              <a:lnSpc>
                <a:spcPct val="90000"/>
              </a:lnSpc>
              <a:spcBef>
                <a:spcPts val="750"/>
              </a:spcBef>
              <a:spcAft>
                <a:spcPts val="0"/>
              </a:spcAft>
              <a:buClrTx/>
              <a:buSzTx/>
              <a:buFont typeface="+mj-lt"/>
              <a:buAutoNum type="arabicPeriod"/>
              <a:tabLst/>
              <a:defRPr/>
            </a:pPr>
            <a:r>
              <a:rPr lang="cy-GB" dirty="0">
                <a:solidFill>
                  <a:sysClr val="windowText" lastClr="000000"/>
                </a:solidFill>
                <a:latin typeface="Gill Sans MT" panose="020B0502020104020203"/>
              </a:rPr>
              <a:t>Gofynnwch os oes angen unrhyw ddeunyddau sydd ddim ar-lein.</a:t>
            </a:r>
            <a:br>
              <a:rPr lang="cy-GB" dirty="0">
                <a:solidFill>
                  <a:sysClr val="windowText" lastClr="000000"/>
                </a:solidFill>
                <a:latin typeface="Gill Sans MT" panose="020B0502020104020203"/>
              </a:rPr>
            </a:br>
            <a:r>
              <a:rPr lang="en-GB" i="1" dirty="0">
                <a:solidFill>
                  <a:sysClr val="windowText" lastClr="000000"/>
                </a:solidFill>
                <a:latin typeface="Gill Sans MT" panose="020B0502020104020203"/>
              </a:rPr>
              <a:t>Ask if any offline resources are needed.</a:t>
            </a:r>
            <a:br>
              <a:rPr lang="en-GB" i="1" dirty="0">
                <a:solidFill>
                  <a:sysClr val="windowText" lastClr="000000"/>
                </a:solidFill>
                <a:latin typeface="Gill Sans MT" panose="020B0502020104020203"/>
              </a:rPr>
            </a:br>
            <a:br>
              <a:rPr lang="en-GB" sz="1000" i="1" dirty="0">
                <a:solidFill>
                  <a:sysClr val="windowText" lastClr="000000"/>
                </a:solidFill>
                <a:latin typeface="Gill Sans MT" panose="020B0502020104020203"/>
              </a:rPr>
            </a:br>
            <a:r>
              <a:rPr lang="cy-GB" dirty="0">
                <a:solidFill>
                  <a:sysClr val="windowText" lastClr="000000"/>
                </a:solidFill>
                <a:latin typeface="Gill Sans MT" panose="020B0502020104020203"/>
              </a:rPr>
              <a:t>Papur mathemategol</a:t>
            </a:r>
            <a:r>
              <a:rPr lang="en-GB" i="1" dirty="0">
                <a:solidFill>
                  <a:sysClr val="windowText" lastClr="000000"/>
                </a:solidFill>
                <a:latin typeface="Gill Sans MT" panose="020B0502020104020203"/>
              </a:rPr>
              <a:t> / Mathematical paper:</a:t>
            </a:r>
            <a:br>
              <a:rPr lang="cy-GB" dirty="0">
                <a:solidFill>
                  <a:sysClr val="windowText" lastClr="000000"/>
                </a:solidFill>
                <a:latin typeface="Gill Sans MT" panose="020B0502020104020203"/>
              </a:rPr>
            </a:br>
            <a:r>
              <a:rPr lang="cy-GB" dirty="0">
                <a:solidFill>
                  <a:sysClr val="windowText" lastClr="000000"/>
                </a:solidFill>
                <a:latin typeface="Gill Sans MT" panose="020B0502020104020203"/>
                <a:hlinkClick r:id="rId2"/>
              </a:rPr>
              <a:t>https://www.mathemateg.com/mod/resource/view.php?id=4630</a:t>
            </a:r>
            <a:r>
              <a:rPr lang="cy-GB" dirty="0">
                <a:solidFill>
                  <a:sysClr val="windowText" lastClr="000000"/>
                </a:solidFill>
                <a:latin typeface="Gill Sans MT" panose="020B0502020104020203"/>
              </a:rPr>
              <a:t> </a:t>
            </a:r>
          </a:p>
          <a:p>
            <a:pPr marL="457200" marR="0" lvl="0" indent="-457200" algn="l" defTabSz="685800" rtl="0" eaLnBrk="1" fontAlgn="auto" latinLnBrk="0" hangingPunct="1">
              <a:lnSpc>
                <a:spcPct val="90000"/>
              </a:lnSpc>
              <a:spcBef>
                <a:spcPts val="750"/>
              </a:spcBef>
              <a:spcAft>
                <a:spcPts val="0"/>
              </a:spcAft>
              <a:buClrTx/>
              <a:buSzTx/>
              <a:buFont typeface="+mj-lt"/>
              <a:buAutoNum type="arabicPeriod"/>
              <a:tabLst/>
              <a:defRPr/>
            </a:pPr>
            <a:r>
              <a:rPr kumimoji="0" lang="cy-GB" sz="2100" b="0" i="0" u="none" strike="noStrike" kern="1200" cap="none" spc="0" normalizeH="0" baseline="0" dirty="0">
                <a:ln>
                  <a:noFill/>
                </a:ln>
                <a:solidFill>
                  <a:sysClr val="windowText" lastClr="000000"/>
                </a:solidFill>
                <a:effectLst/>
                <a:uLnTx/>
                <a:uFillTx/>
                <a:latin typeface="Gill Sans MT" panose="020B0502020104020203"/>
                <a:ea typeface="+mn-ea"/>
                <a:cs typeface="+mn-cs"/>
              </a:rPr>
              <a:t>Archebwch galedwedd addas ar gyfer ffrydio’n fyw.</a:t>
            </a:r>
            <a:br>
              <a:rPr kumimoji="0" lang="cy-GB" sz="2100" b="0" i="0" u="none" strike="noStrike" kern="1200" cap="none" spc="0" normalizeH="0" baseline="0" dirty="0">
                <a:ln>
                  <a:noFill/>
                </a:ln>
                <a:solidFill>
                  <a:sysClr val="windowText" lastClr="000000"/>
                </a:solidFill>
                <a:effectLst/>
                <a:uLnTx/>
                <a:uFillTx/>
                <a:latin typeface="Gill Sans MT" panose="020B0502020104020203"/>
                <a:ea typeface="+mn-ea"/>
                <a:cs typeface="+mn-cs"/>
              </a:rPr>
            </a:br>
            <a:r>
              <a:rPr kumimoji="0" lang="en-GB" sz="2100" b="0" i="1" u="none" strike="noStrike" kern="1200" cap="none" spc="0" normalizeH="0" baseline="0" dirty="0">
                <a:ln>
                  <a:noFill/>
                </a:ln>
                <a:solidFill>
                  <a:sysClr val="windowText" lastClr="000000"/>
                </a:solidFill>
                <a:effectLst/>
                <a:uLnTx/>
                <a:uFillTx/>
                <a:latin typeface="Gill Sans MT" panose="020B0502020104020203"/>
                <a:ea typeface="+mn-ea"/>
                <a:cs typeface="+mn-cs"/>
              </a:rPr>
              <a:t>Order suitable hardware for live streaming.</a:t>
            </a:r>
          </a:p>
          <a:p>
            <a:pPr marL="457200" marR="0" lvl="0" indent="-457200" algn="l" defTabSz="685800" rtl="0" eaLnBrk="1" fontAlgn="auto" latinLnBrk="0" hangingPunct="1">
              <a:lnSpc>
                <a:spcPct val="90000"/>
              </a:lnSpc>
              <a:spcBef>
                <a:spcPts val="750"/>
              </a:spcBef>
              <a:spcAft>
                <a:spcPts val="0"/>
              </a:spcAft>
              <a:buClrTx/>
              <a:buSzTx/>
              <a:buFont typeface="+mj-lt"/>
              <a:buAutoNum type="arabicPeriod"/>
              <a:tabLst/>
              <a:defRPr/>
            </a:pPr>
            <a:r>
              <a:rPr lang="cy-GB" dirty="0">
                <a:solidFill>
                  <a:sysClr val="windowText" lastClr="000000"/>
                </a:solidFill>
                <a:latin typeface="Gill Sans MT" panose="020B0502020104020203"/>
              </a:rPr>
              <a:t>Defnyddiwch yr ap camera.</a:t>
            </a:r>
            <a:br>
              <a:rPr lang="cy-GB" dirty="0">
                <a:solidFill>
                  <a:sysClr val="windowText" lastClr="000000"/>
                </a:solidFill>
                <a:latin typeface="Gill Sans MT" panose="020B0502020104020203"/>
              </a:rPr>
            </a:br>
            <a:r>
              <a:rPr lang="en-GB" i="1" dirty="0">
                <a:solidFill>
                  <a:sysClr val="windowText" lastClr="000000"/>
                </a:solidFill>
                <a:latin typeface="Gill Sans MT" panose="020B0502020104020203"/>
              </a:rPr>
              <a:t>Use the camera app.</a:t>
            </a:r>
            <a:endParaRPr kumimoji="0" lang="en-GB" sz="2100" b="0" i="1" u="none" strike="noStrike" kern="1200" cap="none" spc="0" normalizeH="0" baseline="0" dirty="0">
              <a:ln>
                <a:noFill/>
              </a:ln>
              <a:solidFill>
                <a:sysClr val="windowText" lastClr="000000"/>
              </a:solidFill>
              <a:effectLst/>
              <a:uLnTx/>
              <a:uFillTx/>
              <a:latin typeface="Gill Sans MT" panose="020B0502020104020203"/>
              <a:ea typeface="+mn-ea"/>
              <a:cs typeface="+mn-cs"/>
            </a:endParaRPr>
          </a:p>
        </p:txBody>
      </p:sp>
      <p:pic>
        <p:nvPicPr>
          <p:cNvPr id="3" name="Picture 2">
            <a:extLst>
              <a:ext uri="{FF2B5EF4-FFF2-40B4-BE49-F238E27FC236}">
                <a16:creationId xmlns:a16="http://schemas.microsoft.com/office/drawing/2014/main" id="{37974816-678A-4853-B5FC-D3F4CDBBD488}"/>
              </a:ext>
            </a:extLst>
          </p:cNvPr>
          <p:cNvPicPr>
            <a:picLocks noChangeAspect="1"/>
          </p:cNvPicPr>
          <p:nvPr/>
        </p:nvPicPr>
        <p:blipFill>
          <a:blip r:embed="rId3"/>
          <a:stretch>
            <a:fillRect/>
          </a:stretch>
        </p:blipFill>
        <p:spPr>
          <a:xfrm>
            <a:off x="6976630" y="182563"/>
            <a:ext cx="5113720" cy="6492874"/>
          </a:xfrm>
          <a:prstGeom prst="rect">
            <a:avLst/>
          </a:prstGeom>
        </p:spPr>
      </p:pic>
    </p:spTree>
    <p:extLst>
      <p:ext uri="{BB962C8B-B14F-4D97-AF65-F5344CB8AC3E}">
        <p14:creationId xmlns:p14="http://schemas.microsoft.com/office/powerpoint/2010/main" val="2226366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1D4BFBB-0D96-4B26-B6A0-12AD5D61DE35}"/>
              </a:ext>
            </a:extLst>
          </p:cNvPr>
          <p:cNvPicPr>
            <a:picLocks noChangeAspect="1"/>
          </p:cNvPicPr>
          <p:nvPr/>
        </p:nvPicPr>
        <p:blipFill>
          <a:blip r:embed="rId2"/>
          <a:stretch>
            <a:fillRect/>
          </a:stretch>
        </p:blipFill>
        <p:spPr>
          <a:xfrm>
            <a:off x="5890513" y="210815"/>
            <a:ext cx="6119744" cy="3452327"/>
          </a:xfrm>
          <a:prstGeom prst="rect">
            <a:avLst/>
          </a:prstGeom>
        </p:spPr>
      </p:pic>
      <p:pic>
        <p:nvPicPr>
          <p:cNvPr id="5" name="Picture 4">
            <a:extLst>
              <a:ext uri="{FF2B5EF4-FFF2-40B4-BE49-F238E27FC236}">
                <a16:creationId xmlns:a16="http://schemas.microsoft.com/office/drawing/2014/main" id="{45BAE1FB-E435-4801-AF9F-44806A0888AD}"/>
              </a:ext>
            </a:extLst>
          </p:cNvPr>
          <p:cNvPicPr>
            <a:picLocks noChangeAspect="1"/>
          </p:cNvPicPr>
          <p:nvPr/>
        </p:nvPicPr>
        <p:blipFill>
          <a:blip r:embed="rId3"/>
          <a:stretch>
            <a:fillRect/>
          </a:stretch>
        </p:blipFill>
        <p:spPr>
          <a:xfrm>
            <a:off x="181743" y="210815"/>
            <a:ext cx="4848352" cy="2691005"/>
          </a:xfrm>
          <a:prstGeom prst="rect">
            <a:avLst/>
          </a:prstGeom>
        </p:spPr>
      </p:pic>
      <p:pic>
        <p:nvPicPr>
          <p:cNvPr id="7" name="Picture 6">
            <a:extLst>
              <a:ext uri="{FF2B5EF4-FFF2-40B4-BE49-F238E27FC236}">
                <a16:creationId xmlns:a16="http://schemas.microsoft.com/office/drawing/2014/main" id="{A74A8AF2-DA84-40EF-B29F-D1E94767FEBD}"/>
              </a:ext>
            </a:extLst>
          </p:cNvPr>
          <p:cNvPicPr>
            <a:picLocks noChangeAspect="1"/>
          </p:cNvPicPr>
          <p:nvPr/>
        </p:nvPicPr>
        <p:blipFill>
          <a:blip r:embed="rId4"/>
          <a:stretch>
            <a:fillRect/>
          </a:stretch>
        </p:blipFill>
        <p:spPr>
          <a:xfrm>
            <a:off x="2021758" y="2901820"/>
            <a:ext cx="6877093" cy="3820010"/>
          </a:xfrm>
          <a:prstGeom prst="rect">
            <a:avLst/>
          </a:prstGeom>
        </p:spPr>
      </p:pic>
    </p:spTree>
    <p:extLst>
      <p:ext uri="{BB962C8B-B14F-4D97-AF65-F5344CB8AC3E}">
        <p14:creationId xmlns:p14="http://schemas.microsoft.com/office/powerpoint/2010/main" val="2930225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108000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Sgwrsio</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dirty="0">
                <a:ln>
                  <a:noFill/>
                </a:ln>
                <a:solidFill>
                  <a:sysClr val="windowText" lastClr="000000"/>
                </a:solidFill>
                <a:effectLst/>
                <a:uLnTx/>
                <a:uFillTx/>
                <a:latin typeface="Gill Sans MT" panose="020B0502020104020203"/>
                <a:ea typeface="+mj-ea"/>
                <a:cs typeface="+mj-cs"/>
              </a:rPr>
              <a:t>Chat</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1825625"/>
            <a:ext cx="3666275" cy="435133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buNone/>
              <a:defRPr/>
            </a:pPr>
            <a:r>
              <a:rPr lang="cy-GB" b="0" i="0" dirty="0">
                <a:solidFill>
                  <a:srgbClr val="000000"/>
                </a:solidFill>
                <a:effectLst/>
                <a:latin typeface="Gill Sans MT" panose="020B0502020104020203" pitchFamily="34" charset="0"/>
                <a:hlinkClick r:id="rId2"/>
              </a:rPr>
              <a:t>https://twitter.com/Profe_Brown/status/1349366143627231232?s=20</a:t>
            </a:r>
            <a:r>
              <a:rPr lang="cy-GB" b="0" i="0" dirty="0">
                <a:solidFill>
                  <a:srgbClr val="000000"/>
                </a:solidFill>
                <a:effectLst/>
                <a:latin typeface="Gill Sans MT" panose="020B0502020104020203" pitchFamily="34" charset="0"/>
              </a:rPr>
              <a:t> </a:t>
            </a:r>
            <a:endParaRPr kumimoji="0" lang="en-GB" b="0" u="none" strike="noStrike" kern="1200" cap="none" spc="0" normalizeH="0" baseline="0" dirty="0">
              <a:ln>
                <a:noFill/>
              </a:ln>
              <a:solidFill>
                <a:sysClr val="windowText" lastClr="000000"/>
              </a:solidFill>
              <a:effectLst/>
              <a:uLnTx/>
              <a:uFillTx/>
              <a:latin typeface="Gill Sans MT" panose="020B0502020104020203" pitchFamily="34" charset="0"/>
            </a:endParaRPr>
          </a:p>
        </p:txBody>
      </p:sp>
      <p:pic>
        <p:nvPicPr>
          <p:cNvPr id="6" name="Picture 5">
            <a:extLst>
              <a:ext uri="{FF2B5EF4-FFF2-40B4-BE49-F238E27FC236}">
                <a16:creationId xmlns:a16="http://schemas.microsoft.com/office/drawing/2014/main" id="{21BDF1DD-06A8-443E-BFDA-EBBE541F078E}"/>
              </a:ext>
            </a:extLst>
          </p:cNvPr>
          <p:cNvPicPr>
            <a:picLocks noChangeAspect="1"/>
          </p:cNvPicPr>
          <p:nvPr/>
        </p:nvPicPr>
        <p:blipFill>
          <a:blip r:embed="rId3"/>
          <a:stretch>
            <a:fillRect/>
          </a:stretch>
        </p:blipFill>
        <p:spPr>
          <a:xfrm>
            <a:off x="4841112" y="496653"/>
            <a:ext cx="7092053" cy="5174304"/>
          </a:xfrm>
          <a:prstGeom prst="rect">
            <a:avLst/>
          </a:prstGeom>
        </p:spPr>
      </p:pic>
    </p:spTree>
    <p:extLst>
      <p:ext uri="{BB962C8B-B14F-4D97-AF65-F5344CB8AC3E}">
        <p14:creationId xmlns:p14="http://schemas.microsoft.com/office/powerpoint/2010/main" val="82535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108000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Sgwrsio</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dirty="0">
                <a:ln>
                  <a:noFill/>
                </a:ln>
                <a:solidFill>
                  <a:sysClr val="windowText" lastClr="000000"/>
                </a:solidFill>
                <a:effectLst/>
                <a:uLnTx/>
                <a:uFillTx/>
                <a:latin typeface="Gill Sans MT" panose="020B0502020104020203"/>
                <a:ea typeface="+mj-ea"/>
                <a:cs typeface="+mj-cs"/>
              </a:rPr>
              <a:t>Chat</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1825625"/>
            <a:ext cx="3666275" cy="435133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buNone/>
              <a:defRPr/>
            </a:pPr>
            <a:r>
              <a:rPr lang="cy-GB" b="0" i="0" dirty="0">
                <a:solidFill>
                  <a:srgbClr val="000000"/>
                </a:solidFill>
                <a:effectLst/>
                <a:latin typeface="Gill Sans MT" panose="020B0502020104020203" pitchFamily="34" charset="0"/>
                <a:hlinkClick r:id="rId2"/>
              </a:rPr>
              <a:t>https://twitter.com/Aordover/status/1349696907501821953?s=20</a:t>
            </a:r>
            <a:r>
              <a:rPr lang="cy-GB" b="0" i="0" dirty="0">
                <a:solidFill>
                  <a:srgbClr val="000000"/>
                </a:solidFill>
                <a:effectLst/>
                <a:latin typeface="Gill Sans MT" panose="020B0502020104020203" pitchFamily="34" charset="0"/>
              </a:rPr>
              <a:t> </a:t>
            </a:r>
            <a:endParaRPr kumimoji="0" lang="en-GB" b="0" u="none" strike="noStrike" kern="1200" cap="none" spc="0" normalizeH="0" baseline="0" dirty="0">
              <a:ln>
                <a:noFill/>
              </a:ln>
              <a:solidFill>
                <a:sysClr val="windowText" lastClr="000000"/>
              </a:solidFill>
              <a:effectLst/>
              <a:uLnTx/>
              <a:uFillTx/>
              <a:latin typeface="Gill Sans MT" panose="020B0502020104020203" pitchFamily="34" charset="0"/>
            </a:endParaRPr>
          </a:p>
        </p:txBody>
      </p:sp>
      <p:pic>
        <p:nvPicPr>
          <p:cNvPr id="3" name="Picture 2">
            <a:extLst>
              <a:ext uri="{FF2B5EF4-FFF2-40B4-BE49-F238E27FC236}">
                <a16:creationId xmlns:a16="http://schemas.microsoft.com/office/drawing/2014/main" id="{5BB65A83-5AA3-4E87-A2DF-F3C060F52356}"/>
              </a:ext>
            </a:extLst>
          </p:cNvPr>
          <p:cNvPicPr>
            <a:picLocks noChangeAspect="1"/>
          </p:cNvPicPr>
          <p:nvPr/>
        </p:nvPicPr>
        <p:blipFill>
          <a:blip r:embed="rId3"/>
          <a:stretch>
            <a:fillRect/>
          </a:stretch>
        </p:blipFill>
        <p:spPr>
          <a:xfrm>
            <a:off x="4996039" y="572024"/>
            <a:ext cx="7039845" cy="4117422"/>
          </a:xfrm>
          <a:prstGeom prst="rect">
            <a:avLst/>
          </a:prstGeom>
        </p:spPr>
      </p:pic>
    </p:spTree>
    <p:extLst>
      <p:ext uri="{BB962C8B-B14F-4D97-AF65-F5344CB8AC3E}">
        <p14:creationId xmlns:p14="http://schemas.microsoft.com/office/powerpoint/2010/main" val="400900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108000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Sgwrsio</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dirty="0">
                <a:ln>
                  <a:noFill/>
                </a:ln>
                <a:solidFill>
                  <a:sysClr val="windowText" lastClr="000000"/>
                </a:solidFill>
                <a:effectLst/>
                <a:uLnTx/>
                <a:uFillTx/>
                <a:latin typeface="Gill Sans MT" panose="020B0502020104020203"/>
                <a:ea typeface="+mj-ea"/>
                <a:cs typeface="+mj-cs"/>
              </a:rPr>
              <a:t>Chat</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1825625"/>
            <a:ext cx="3666275" cy="435133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buNone/>
              <a:defRPr/>
            </a:pPr>
            <a:r>
              <a:rPr kumimoji="0" lang="en-GB" b="0" u="none" strike="noStrike" kern="1200" cap="none" spc="0" normalizeH="0" baseline="0" dirty="0">
                <a:ln>
                  <a:noFill/>
                </a:ln>
                <a:solidFill>
                  <a:sysClr val="windowText" lastClr="000000"/>
                </a:solidFill>
                <a:effectLst/>
                <a:uLnTx/>
                <a:uFillTx/>
                <a:latin typeface="Gill Sans MT" panose="020B0502020104020203" pitchFamily="34" charset="0"/>
                <a:hlinkClick r:id="rId2"/>
              </a:rPr>
              <a:t>https://twitter.com/mathemateg/status/1356713887652061185?s=20</a:t>
            </a:r>
            <a:r>
              <a:rPr kumimoji="0" lang="en-GB" b="0" u="none" strike="noStrike" kern="1200" cap="none" spc="0" normalizeH="0" baseline="0" dirty="0">
                <a:ln>
                  <a:noFill/>
                </a:ln>
                <a:solidFill>
                  <a:sysClr val="windowText" lastClr="000000"/>
                </a:solidFill>
                <a:effectLst/>
                <a:uLnTx/>
                <a:uFillTx/>
                <a:latin typeface="Gill Sans MT" panose="020B0502020104020203" pitchFamily="34" charset="0"/>
              </a:rPr>
              <a:t> </a:t>
            </a:r>
          </a:p>
        </p:txBody>
      </p:sp>
      <p:pic>
        <p:nvPicPr>
          <p:cNvPr id="4" name="Picture 3">
            <a:extLst>
              <a:ext uri="{FF2B5EF4-FFF2-40B4-BE49-F238E27FC236}">
                <a16:creationId xmlns:a16="http://schemas.microsoft.com/office/drawing/2014/main" id="{E4B28309-5855-4998-8C8C-59A40D60C0AF}"/>
              </a:ext>
            </a:extLst>
          </p:cNvPr>
          <p:cNvPicPr>
            <a:picLocks noChangeAspect="1"/>
          </p:cNvPicPr>
          <p:nvPr/>
        </p:nvPicPr>
        <p:blipFill>
          <a:blip r:embed="rId3"/>
          <a:stretch>
            <a:fillRect/>
          </a:stretch>
        </p:blipFill>
        <p:spPr>
          <a:xfrm>
            <a:off x="6096000" y="443346"/>
            <a:ext cx="5475184" cy="5825836"/>
          </a:xfrm>
          <a:prstGeom prst="rect">
            <a:avLst/>
          </a:prstGeom>
        </p:spPr>
      </p:pic>
    </p:spTree>
    <p:extLst>
      <p:ext uri="{BB962C8B-B14F-4D97-AF65-F5344CB8AC3E}">
        <p14:creationId xmlns:p14="http://schemas.microsoft.com/office/powerpoint/2010/main" val="3109646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108000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Microsoft Teams</a:t>
            </a:r>
            <a:endParaRPr kumimoji="0" lang="en-GB" sz="3300" b="0" i="1" u="none" strike="noStrike" kern="1200" cap="none" spc="0" normalizeH="0" baseline="0" noProof="0" dirty="0">
              <a:ln>
                <a:noFill/>
              </a:ln>
              <a:solidFill>
                <a:sysClr val="windowText" lastClr="000000"/>
              </a:solidFill>
              <a:effectLst/>
              <a:uLnTx/>
              <a:uFillTx/>
              <a:latin typeface="Gill Sans MT" panose="020B0502020104020203"/>
              <a:ea typeface="+mj-ea"/>
              <a:cs typeface="+mj-cs"/>
            </a:endParaRP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1825625"/>
            <a:ext cx="4463229" cy="435133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buNone/>
              <a:defRPr/>
            </a:pPr>
            <a:r>
              <a:rPr kumimoji="0" lang="cy-GB" sz="2100" b="0" i="0" u="none" strike="noStrike" kern="1200" cap="none" spc="0" normalizeH="0" baseline="0" dirty="0">
                <a:ln>
                  <a:noFill/>
                </a:ln>
                <a:solidFill>
                  <a:sysClr val="windowText" lastClr="000000"/>
                </a:solidFill>
                <a:effectLst/>
                <a:uLnTx/>
                <a:uFillTx/>
                <a:latin typeface="Gill Sans MT" panose="020B0502020104020203"/>
                <a:ea typeface="+mn-ea"/>
                <a:cs typeface="+mn-cs"/>
              </a:rPr>
              <a:t>Shortcuts Blog:</a:t>
            </a:r>
          </a:p>
          <a:p>
            <a:pPr marL="0" lvl="0" indent="0">
              <a:buNone/>
              <a:defRPr/>
            </a:pPr>
            <a:r>
              <a:rPr kumimoji="0" lang="en-GB" b="0" u="none" strike="noStrike" kern="1200" cap="none" spc="0" normalizeH="0" baseline="0" noProof="0" dirty="0">
                <a:ln>
                  <a:noFill/>
                </a:ln>
                <a:solidFill>
                  <a:sysClr val="windowText" lastClr="000000"/>
                </a:solidFill>
                <a:effectLst/>
                <a:uLnTx/>
                <a:uFillTx/>
                <a:latin typeface="Gill Sans MT" panose="020B0502020104020203"/>
                <a:hlinkClick r:id="rId2"/>
              </a:rPr>
              <a:t>https://www.edtechinaction.co.uk/blog/unlocking-microsoft-teams-keyboard-shortcuts</a:t>
            </a:r>
            <a:r>
              <a:rPr lang="cy-GB" noProof="0" dirty="0">
                <a:solidFill>
                  <a:sysClr val="windowText" lastClr="000000"/>
                </a:solidFill>
                <a:latin typeface="Gill Sans MT" panose="020B0502020104020203"/>
              </a:rPr>
              <a:t> </a:t>
            </a:r>
            <a:endParaRPr kumimoji="0" lang="en-GB" b="0" u="none" strike="noStrike" kern="1200" cap="none" spc="0" normalizeH="0" baseline="0" noProof="0" dirty="0">
              <a:ln>
                <a:noFill/>
              </a:ln>
              <a:solidFill>
                <a:sysClr val="windowText" lastClr="000000"/>
              </a:solidFill>
              <a:effectLst/>
              <a:uLnTx/>
              <a:uFillTx/>
              <a:latin typeface="Gill Sans MT" panose="020B0502020104020203"/>
            </a:endParaRPr>
          </a:p>
        </p:txBody>
      </p:sp>
      <p:pic>
        <p:nvPicPr>
          <p:cNvPr id="3" name="Picture 2">
            <a:extLst>
              <a:ext uri="{FF2B5EF4-FFF2-40B4-BE49-F238E27FC236}">
                <a16:creationId xmlns:a16="http://schemas.microsoft.com/office/drawing/2014/main" id="{82B875DF-B9B9-49DA-A5FB-7B333D5B42DE}"/>
              </a:ext>
            </a:extLst>
          </p:cNvPr>
          <p:cNvPicPr>
            <a:picLocks noChangeAspect="1"/>
          </p:cNvPicPr>
          <p:nvPr/>
        </p:nvPicPr>
        <p:blipFill>
          <a:blip r:embed="rId3"/>
          <a:stretch>
            <a:fillRect/>
          </a:stretch>
        </p:blipFill>
        <p:spPr>
          <a:xfrm>
            <a:off x="5728641" y="214313"/>
            <a:ext cx="6257925" cy="6429375"/>
          </a:xfrm>
          <a:prstGeom prst="rect">
            <a:avLst/>
          </a:prstGeom>
        </p:spPr>
      </p:pic>
    </p:spTree>
    <p:extLst>
      <p:ext uri="{BB962C8B-B14F-4D97-AF65-F5344CB8AC3E}">
        <p14:creationId xmlns:p14="http://schemas.microsoft.com/office/powerpoint/2010/main" val="3657401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108000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Google Meet</a:t>
            </a:r>
            <a:endParaRPr kumimoji="0" lang="en-GB" sz="3300" b="0" i="1" u="none" strike="noStrike" kern="1200" cap="none" spc="0" normalizeH="0" baseline="0" noProof="0" dirty="0">
              <a:ln>
                <a:noFill/>
              </a:ln>
              <a:solidFill>
                <a:sysClr val="windowText" lastClr="000000"/>
              </a:solidFill>
              <a:effectLst/>
              <a:uLnTx/>
              <a:uFillTx/>
              <a:latin typeface="Gill Sans MT" panose="020B0502020104020203"/>
              <a:ea typeface="+mj-ea"/>
              <a:cs typeface="+mj-cs"/>
            </a:endParaRPr>
          </a:p>
        </p:txBody>
      </p:sp>
      <p:pic>
        <p:nvPicPr>
          <p:cNvPr id="1026" name="Picture 2" descr="Image">
            <a:extLst>
              <a:ext uri="{FF2B5EF4-FFF2-40B4-BE49-F238E27FC236}">
                <a16:creationId xmlns:a16="http://schemas.microsoft.com/office/drawing/2014/main" id="{01CD7BCF-F67D-4310-9549-96E981BF56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4335" y="1771072"/>
            <a:ext cx="4819650" cy="4714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a:extLst>
              <a:ext uri="{FF2B5EF4-FFF2-40B4-BE49-F238E27FC236}">
                <a16:creationId xmlns:a16="http://schemas.microsoft.com/office/drawing/2014/main" id="{B5C30D1E-EC7B-497B-A4DF-E161E1FC18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000" y="1690689"/>
            <a:ext cx="4733925" cy="4772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19033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54000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Offer Mathemategol</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dirty="0">
                <a:ln>
                  <a:noFill/>
                </a:ln>
                <a:solidFill>
                  <a:sysClr val="windowText" lastClr="000000"/>
                </a:solidFill>
                <a:effectLst/>
                <a:uLnTx/>
                <a:uFillTx/>
                <a:latin typeface="Gill Sans MT" panose="020B0502020104020203"/>
                <a:ea typeface="+mj-ea"/>
                <a:cs typeface="+mj-cs"/>
              </a:rPr>
              <a:t>Mathematical Tools</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1825625"/>
            <a:ext cx="5400000" cy="435133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buNone/>
              <a:defRPr/>
            </a:pPr>
            <a:r>
              <a:rPr kumimoji="0" lang="cy-GB" sz="2100" b="0" i="0" u="none" strike="noStrike" kern="1200" cap="none" spc="0" normalizeH="0" baseline="0" dirty="0">
                <a:ln>
                  <a:noFill/>
                </a:ln>
                <a:solidFill>
                  <a:sysClr val="windowText" lastClr="000000"/>
                </a:solidFill>
                <a:effectLst/>
                <a:uLnTx/>
                <a:uFillTx/>
                <a:latin typeface="Gill Sans MT" panose="020B0502020104020203"/>
                <a:ea typeface="+mn-ea"/>
                <a:cs typeface="+mn-cs"/>
                <a:hlinkClick r:id="rId2"/>
              </a:rPr>
              <a:t>MathsBot.com</a:t>
            </a:r>
            <a:endParaRPr kumimoji="0" lang="cy-GB" sz="2100" b="0" i="0" u="none" strike="noStrike" kern="1200" cap="none" spc="0" normalizeH="0" baseline="0" dirty="0">
              <a:ln>
                <a:noFill/>
              </a:ln>
              <a:solidFill>
                <a:sysClr val="windowText" lastClr="000000"/>
              </a:solidFill>
              <a:effectLst/>
              <a:uLnTx/>
              <a:uFillTx/>
              <a:latin typeface="Gill Sans MT" panose="020B0502020104020203"/>
              <a:ea typeface="+mn-ea"/>
              <a:cs typeface="+mn-cs"/>
            </a:endParaRPr>
          </a:p>
          <a:p>
            <a:pPr marL="0" lvl="0" indent="0">
              <a:buNone/>
              <a:defRPr/>
            </a:pPr>
            <a:endParaRPr lang="cy-GB" noProof="0" dirty="0">
              <a:solidFill>
                <a:sysClr val="windowText" lastClr="000000"/>
              </a:solidFill>
              <a:latin typeface="Gill Sans MT" panose="020B0502020104020203"/>
            </a:endParaRPr>
          </a:p>
          <a:p>
            <a:pPr marL="0" lvl="0" indent="0">
              <a:buNone/>
              <a:defRPr/>
            </a:pPr>
            <a:r>
              <a:rPr lang="cy-GB" noProof="0" dirty="0">
                <a:solidFill>
                  <a:sysClr val="windowText" lastClr="000000"/>
                </a:solidFill>
                <a:latin typeface="Gill Sans MT" panose="020B0502020104020203"/>
              </a:rPr>
              <a:t>Am ddim / </a:t>
            </a:r>
            <a:r>
              <a:rPr lang="en-GB" i="1" dirty="0">
                <a:solidFill>
                  <a:sysClr val="windowText" lastClr="000000"/>
                </a:solidFill>
                <a:latin typeface="Gill Sans MT" panose="020B0502020104020203"/>
              </a:rPr>
              <a:t>free</a:t>
            </a:r>
            <a:endParaRPr kumimoji="0" lang="en-GB" b="0" i="1" u="none" strike="noStrike" kern="1200" cap="none" spc="0" normalizeH="0" baseline="0" dirty="0">
              <a:ln>
                <a:noFill/>
              </a:ln>
              <a:solidFill>
                <a:sysClr val="windowText" lastClr="000000"/>
              </a:solidFill>
              <a:effectLst/>
              <a:uLnTx/>
              <a:uFillTx/>
              <a:latin typeface="Gill Sans MT" panose="020B0502020104020203"/>
            </a:endParaRPr>
          </a:p>
        </p:txBody>
      </p:sp>
      <p:pic>
        <p:nvPicPr>
          <p:cNvPr id="3" name="Picture 2">
            <a:extLst>
              <a:ext uri="{FF2B5EF4-FFF2-40B4-BE49-F238E27FC236}">
                <a16:creationId xmlns:a16="http://schemas.microsoft.com/office/drawing/2014/main" id="{1083D877-DE78-4E82-B4F7-DEC551FE32E3}"/>
              </a:ext>
            </a:extLst>
          </p:cNvPr>
          <p:cNvPicPr>
            <a:picLocks noChangeAspect="1"/>
          </p:cNvPicPr>
          <p:nvPr/>
        </p:nvPicPr>
        <p:blipFill>
          <a:blip r:embed="rId3"/>
          <a:stretch>
            <a:fillRect/>
          </a:stretch>
        </p:blipFill>
        <p:spPr>
          <a:xfrm>
            <a:off x="5123282" y="149288"/>
            <a:ext cx="6926921" cy="6578083"/>
          </a:xfrm>
          <a:prstGeom prst="rect">
            <a:avLst/>
          </a:prstGeom>
        </p:spPr>
      </p:pic>
    </p:spTree>
    <p:extLst>
      <p:ext uri="{BB962C8B-B14F-4D97-AF65-F5344CB8AC3E}">
        <p14:creationId xmlns:p14="http://schemas.microsoft.com/office/powerpoint/2010/main" val="601397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EA9ECEC-96CE-4FB7-B60F-439F8005514E}"/>
              </a:ext>
            </a:extLst>
          </p:cNvPr>
          <p:cNvSpPr txBox="1"/>
          <p:nvPr/>
        </p:nvSpPr>
        <p:spPr>
          <a:xfrm>
            <a:off x="178486" y="6325299"/>
            <a:ext cx="6424259" cy="369332"/>
          </a:xfrm>
          <a:prstGeom prst="rect">
            <a:avLst/>
          </a:prstGeom>
          <a:noFill/>
        </p:spPr>
        <p:txBody>
          <a:bodyPr wrap="none" rtlCol="0">
            <a:spAutoFit/>
          </a:bodyPr>
          <a:lstStyle/>
          <a:p>
            <a:r>
              <a:rPr lang="cy-GB" b="0" i="0" dirty="0">
                <a:solidFill>
                  <a:srgbClr val="000000"/>
                </a:solidFill>
                <a:effectLst/>
                <a:latin typeface="Gill Sans MT" panose="020B0502020104020203" pitchFamily="34" charset="0"/>
                <a:hlinkClick r:id="rId2"/>
              </a:rPr>
              <a:t>https://twitter.com/JYoung_PE/status/1351100505678868482?s=20</a:t>
            </a:r>
            <a:r>
              <a:rPr lang="cy-GB" b="0" i="0" dirty="0">
                <a:solidFill>
                  <a:srgbClr val="000000"/>
                </a:solidFill>
                <a:effectLst/>
                <a:latin typeface="Gill Sans MT" panose="020B0502020104020203" pitchFamily="34" charset="0"/>
              </a:rPr>
              <a:t> </a:t>
            </a:r>
            <a:endParaRPr lang="cy-GB" dirty="0">
              <a:latin typeface="Gill Sans MT" panose="020B0502020104020203" pitchFamily="34" charset="0"/>
            </a:endParaRPr>
          </a:p>
        </p:txBody>
      </p:sp>
      <p:pic>
        <p:nvPicPr>
          <p:cNvPr id="3" name="Picture 2">
            <a:extLst>
              <a:ext uri="{FF2B5EF4-FFF2-40B4-BE49-F238E27FC236}">
                <a16:creationId xmlns:a16="http://schemas.microsoft.com/office/drawing/2014/main" id="{435BAA81-C21C-41F0-9B6E-B083CE89A56F}"/>
              </a:ext>
            </a:extLst>
          </p:cNvPr>
          <p:cNvPicPr>
            <a:picLocks noChangeAspect="1"/>
          </p:cNvPicPr>
          <p:nvPr/>
        </p:nvPicPr>
        <p:blipFill rotWithShape="1">
          <a:blip r:embed="rId3"/>
          <a:srcRect b="15930"/>
          <a:stretch/>
        </p:blipFill>
        <p:spPr>
          <a:xfrm>
            <a:off x="3238500" y="2071687"/>
            <a:ext cx="5715000" cy="2282199"/>
          </a:xfrm>
          <a:prstGeom prst="rect">
            <a:avLst/>
          </a:prstGeom>
        </p:spPr>
      </p:pic>
    </p:spTree>
    <p:extLst>
      <p:ext uri="{BB962C8B-B14F-4D97-AF65-F5344CB8AC3E}">
        <p14:creationId xmlns:p14="http://schemas.microsoft.com/office/powerpoint/2010/main" val="905550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54000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Offer Mathemategol</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dirty="0">
                <a:ln>
                  <a:noFill/>
                </a:ln>
                <a:solidFill>
                  <a:sysClr val="windowText" lastClr="000000"/>
                </a:solidFill>
                <a:effectLst/>
                <a:uLnTx/>
                <a:uFillTx/>
                <a:latin typeface="Gill Sans MT" panose="020B0502020104020203"/>
                <a:ea typeface="+mj-ea"/>
                <a:cs typeface="+mj-cs"/>
              </a:rPr>
              <a:t>Mathematical Tools</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1825625"/>
            <a:ext cx="5400000" cy="435133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buNone/>
              <a:defRPr/>
            </a:pPr>
            <a:r>
              <a:rPr kumimoji="0" lang="en-GB" b="0" u="none" strike="noStrike" kern="1200" cap="none" spc="0" normalizeH="0" baseline="0" noProof="0" dirty="0">
                <a:ln>
                  <a:noFill/>
                </a:ln>
                <a:solidFill>
                  <a:sysClr val="windowText" lastClr="000000"/>
                </a:solidFill>
                <a:effectLst/>
                <a:uLnTx/>
                <a:uFillTx/>
                <a:latin typeface="Gill Sans MT" panose="020B0502020104020203"/>
                <a:hlinkClick r:id="rId2"/>
              </a:rPr>
              <a:t>Desmos Graph Plotter</a:t>
            </a:r>
            <a:endParaRPr kumimoji="0" lang="en-GB" b="0" u="none" strike="noStrike" kern="1200" cap="none" spc="0" normalizeH="0" baseline="0" noProof="0" dirty="0">
              <a:ln>
                <a:noFill/>
              </a:ln>
              <a:solidFill>
                <a:sysClr val="windowText" lastClr="000000"/>
              </a:solidFill>
              <a:effectLst/>
              <a:uLnTx/>
              <a:uFillTx/>
              <a:latin typeface="Gill Sans MT" panose="020B0502020104020203"/>
            </a:endParaRPr>
          </a:p>
          <a:p>
            <a:pPr marL="0" lvl="0" indent="0">
              <a:buNone/>
              <a:defRPr/>
            </a:pPr>
            <a:endParaRPr lang="en-GB" dirty="0">
              <a:solidFill>
                <a:sysClr val="windowText" lastClr="000000"/>
              </a:solidFill>
              <a:latin typeface="Gill Sans MT" panose="020B0502020104020203"/>
            </a:endParaRPr>
          </a:p>
          <a:p>
            <a:pPr marL="0" indent="0">
              <a:buNone/>
              <a:defRPr/>
            </a:pPr>
            <a:r>
              <a:rPr lang="cy-GB" noProof="0" dirty="0">
                <a:solidFill>
                  <a:sysClr val="windowText" lastClr="000000"/>
                </a:solidFill>
                <a:latin typeface="Gill Sans MT" panose="020B0502020104020203"/>
              </a:rPr>
              <a:t>Am ddim / </a:t>
            </a:r>
            <a:r>
              <a:rPr lang="en-GB" i="1" dirty="0">
                <a:solidFill>
                  <a:sysClr val="windowText" lastClr="000000"/>
                </a:solidFill>
                <a:latin typeface="Gill Sans MT" panose="020B0502020104020203"/>
              </a:rPr>
              <a:t>free</a:t>
            </a:r>
            <a:endParaRPr kumimoji="0" lang="en-GB" b="0" i="1" u="none" strike="noStrike" kern="1200" cap="none" spc="0" normalizeH="0" baseline="0" dirty="0">
              <a:ln>
                <a:noFill/>
              </a:ln>
              <a:solidFill>
                <a:sysClr val="windowText" lastClr="000000"/>
              </a:solidFill>
              <a:effectLst/>
              <a:uLnTx/>
              <a:uFillTx/>
              <a:latin typeface="Gill Sans MT" panose="020B0502020104020203"/>
            </a:endParaRPr>
          </a:p>
          <a:p>
            <a:pPr marL="0" lvl="0" indent="0">
              <a:buNone/>
              <a:defRPr/>
            </a:pPr>
            <a:endParaRPr kumimoji="0" lang="en-GB" b="0" u="none" strike="noStrike" kern="1200" cap="none" spc="0" normalizeH="0" baseline="0" noProof="0" dirty="0">
              <a:ln>
                <a:noFill/>
              </a:ln>
              <a:solidFill>
                <a:sysClr val="windowText" lastClr="000000"/>
              </a:solidFill>
              <a:effectLst/>
              <a:uLnTx/>
              <a:uFillTx/>
              <a:latin typeface="Gill Sans MT" panose="020B0502020104020203"/>
            </a:endParaRPr>
          </a:p>
        </p:txBody>
      </p:sp>
      <p:pic>
        <p:nvPicPr>
          <p:cNvPr id="4" name="Picture 3">
            <a:extLst>
              <a:ext uri="{FF2B5EF4-FFF2-40B4-BE49-F238E27FC236}">
                <a16:creationId xmlns:a16="http://schemas.microsoft.com/office/drawing/2014/main" id="{7475DD45-4AF9-4878-9913-2A81EDE9CFD1}"/>
              </a:ext>
            </a:extLst>
          </p:cNvPr>
          <p:cNvPicPr>
            <a:picLocks noChangeAspect="1"/>
          </p:cNvPicPr>
          <p:nvPr/>
        </p:nvPicPr>
        <p:blipFill>
          <a:blip r:embed="rId3"/>
          <a:stretch>
            <a:fillRect/>
          </a:stretch>
        </p:blipFill>
        <p:spPr>
          <a:xfrm>
            <a:off x="6096000" y="219269"/>
            <a:ext cx="5916767" cy="6484222"/>
          </a:xfrm>
          <a:prstGeom prst="rect">
            <a:avLst/>
          </a:prstGeom>
        </p:spPr>
      </p:pic>
    </p:spTree>
    <p:extLst>
      <p:ext uri="{BB962C8B-B14F-4D97-AF65-F5344CB8AC3E}">
        <p14:creationId xmlns:p14="http://schemas.microsoft.com/office/powerpoint/2010/main" val="3016099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54000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Offer Mathemategol</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dirty="0">
                <a:ln>
                  <a:noFill/>
                </a:ln>
                <a:solidFill>
                  <a:sysClr val="windowText" lastClr="000000"/>
                </a:solidFill>
                <a:effectLst/>
                <a:uLnTx/>
                <a:uFillTx/>
                <a:latin typeface="Gill Sans MT" panose="020B0502020104020203"/>
                <a:ea typeface="+mj-ea"/>
                <a:cs typeface="+mj-cs"/>
              </a:rPr>
              <a:t>Mathematical Tools</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1825625"/>
            <a:ext cx="5400000" cy="435133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buNone/>
              <a:defRPr/>
            </a:pPr>
            <a:r>
              <a:rPr kumimoji="0" lang="en-GB" b="0" u="none" strike="noStrike" kern="1200" cap="none" spc="0" normalizeH="0" baseline="0" noProof="0" dirty="0">
                <a:ln>
                  <a:noFill/>
                </a:ln>
                <a:solidFill>
                  <a:sysClr val="windowText" lastClr="000000"/>
                </a:solidFill>
                <a:effectLst/>
                <a:uLnTx/>
                <a:uFillTx/>
                <a:latin typeface="Gill Sans MT" panose="020B0502020104020203"/>
                <a:hlinkClick r:id="rId2"/>
              </a:rPr>
              <a:t>Desmos Classroom</a:t>
            </a:r>
            <a:endParaRPr kumimoji="0" lang="en-GB" b="0" u="none" strike="noStrike" kern="1200" cap="none" spc="0" normalizeH="0" baseline="0" noProof="0" dirty="0">
              <a:ln>
                <a:noFill/>
              </a:ln>
              <a:solidFill>
                <a:sysClr val="windowText" lastClr="000000"/>
              </a:solidFill>
              <a:effectLst/>
              <a:uLnTx/>
              <a:uFillTx/>
              <a:latin typeface="Gill Sans MT" panose="020B0502020104020203"/>
            </a:endParaRPr>
          </a:p>
          <a:p>
            <a:pPr marL="0" lvl="0" indent="0">
              <a:buNone/>
              <a:defRPr/>
            </a:pPr>
            <a:endParaRPr lang="en-GB" dirty="0">
              <a:solidFill>
                <a:sysClr val="windowText" lastClr="000000"/>
              </a:solidFill>
              <a:latin typeface="Gill Sans MT" panose="020B0502020104020203"/>
            </a:endParaRPr>
          </a:p>
          <a:p>
            <a:pPr marL="0" indent="0">
              <a:buNone/>
              <a:defRPr/>
            </a:pPr>
            <a:r>
              <a:rPr lang="cy-GB" noProof="0" dirty="0">
                <a:solidFill>
                  <a:sysClr val="windowText" lastClr="000000"/>
                </a:solidFill>
                <a:latin typeface="Gill Sans MT" panose="020B0502020104020203"/>
              </a:rPr>
              <a:t>Am ddim / </a:t>
            </a:r>
            <a:r>
              <a:rPr lang="en-GB" i="1" dirty="0">
                <a:solidFill>
                  <a:sysClr val="windowText" lastClr="000000"/>
                </a:solidFill>
                <a:latin typeface="Gill Sans MT" panose="020B0502020104020203"/>
              </a:rPr>
              <a:t>free</a:t>
            </a:r>
            <a:endParaRPr kumimoji="0" lang="en-GB" b="0" i="1" u="none" strike="noStrike" kern="1200" cap="none" spc="0" normalizeH="0" baseline="0" dirty="0">
              <a:ln>
                <a:noFill/>
              </a:ln>
              <a:solidFill>
                <a:sysClr val="windowText" lastClr="000000"/>
              </a:solidFill>
              <a:effectLst/>
              <a:uLnTx/>
              <a:uFillTx/>
              <a:latin typeface="Gill Sans MT" panose="020B0502020104020203"/>
            </a:endParaRPr>
          </a:p>
          <a:p>
            <a:pPr marL="0" lvl="0" indent="0">
              <a:buNone/>
              <a:defRPr/>
            </a:pPr>
            <a:endParaRPr kumimoji="0" lang="en-GB" b="0" u="none" strike="noStrike" kern="1200" cap="none" spc="0" normalizeH="0" baseline="0" noProof="0" dirty="0">
              <a:ln>
                <a:noFill/>
              </a:ln>
              <a:solidFill>
                <a:sysClr val="windowText" lastClr="000000"/>
              </a:solidFill>
              <a:effectLst/>
              <a:uLnTx/>
              <a:uFillTx/>
              <a:latin typeface="Gill Sans MT" panose="020B0502020104020203"/>
            </a:endParaRPr>
          </a:p>
        </p:txBody>
      </p:sp>
      <p:pic>
        <p:nvPicPr>
          <p:cNvPr id="3" name="Picture 2">
            <a:extLst>
              <a:ext uri="{FF2B5EF4-FFF2-40B4-BE49-F238E27FC236}">
                <a16:creationId xmlns:a16="http://schemas.microsoft.com/office/drawing/2014/main" id="{9FA9F36D-6FD4-4844-8095-A047D8BADF70}"/>
              </a:ext>
            </a:extLst>
          </p:cNvPr>
          <p:cNvPicPr>
            <a:picLocks noChangeAspect="1"/>
          </p:cNvPicPr>
          <p:nvPr/>
        </p:nvPicPr>
        <p:blipFill>
          <a:blip r:embed="rId3"/>
          <a:stretch>
            <a:fillRect/>
          </a:stretch>
        </p:blipFill>
        <p:spPr>
          <a:xfrm>
            <a:off x="6988029" y="134407"/>
            <a:ext cx="5031741" cy="6589185"/>
          </a:xfrm>
          <a:prstGeom prst="rect">
            <a:avLst/>
          </a:prstGeom>
        </p:spPr>
      </p:pic>
    </p:spTree>
    <p:extLst>
      <p:ext uri="{BB962C8B-B14F-4D97-AF65-F5344CB8AC3E}">
        <p14:creationId xmlns:p14="http://schemas.microsoft.com/office/powerpoint/2010/main" val="3526845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54000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Offer Mathemategol</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dirty="0">
                <a:ln>
                  <a:noFill/>
                </a:ln>
                <a:solidFill>
                  <a:sysClr val="windowText" lastClr="000000"/>
                </a:solidFill>
                <a:effectLst/>
                <a:uLnTx/>
                <a:uFillTx/>
                <a:latin typeface="Gill Sans MT" panose="020B0502020104020203"/>
                <a:ea typeface="+mj-ea"/>
                <a:cs typeface="+mj-cs"/>
              </a:rPr>
              <a:t>Mathematical Tools</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1825625"/>
            <a:ext cx="5400000" cy="435133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buNone/>
              <a:defRPr/>
            </a:pPr>
            <a:r>
              <a:rPr kumimoji="0" lang="en-GB" b="0" u="none" strike="noStrike" kern="1200" cap="none" spc="0" normalizeH="0" baseline="0" noProof="0" dirty="0">
                <a:ln>
                  <a:noFill/>
                </a:ln>
                <a:solidFill>
                  <a:sysClr val="windowText" lastClr="000000"/>
                </a:solidFill>
                <a:effectLst/>
                <a:uLnTx/>
                <a:uFillTx/>
                <a:latin typeface="Gill Sans MT" panose="020B0502020104020203"/>
                <a:hlinkClick r:id="rId2"/>
              </a:rPr>
              <a:t>Casio Calculator Emulator</a:t>
            </a:r>
            <a:endParaRPr kumimoji="0" lang="en-GB" b="0" u="none" strike="noStrike" kern="1200" cap="none" spc="0" normalizeH="0" baseline="0" noProof="0" dirty="0">
              <a:ln>
                <a:noFill/>
              </a:ln>
              <a:solidFill>
                <a:sysClr val="windowText" lastClr="000000"/>
              </a:solidFill>
              <a:effectLst/>
              <a:uLnTx/>
              <a:uFillTx/>
              <a:latin typeface="Gill Sans MT" panose="020B0502020104020203"/>
            </a:endParaRPr>
          </a:p>
          <a:p>
            <a:pPr marL="0" lvl="0" indent="0">
              <a:buNone/>
              <a:defRPr/>
            </a:pPr>
            <a:endParaRPr lang="en-GB" dirty="0">
              <a:solidFill>
                <a:sysClr val="windowText" lastClr="000000"/>
              </a:solidFill>
              <a:latin typeface="Gill Sans MT" panose="020B0502020104020203"/>
            </a:endParaRPr>
          </a:p>
          <a:p>
            <a:pPr marL="0" indent="0">
              <a:buNone/>
              <a:defRPr/>
            </a:pPr>
            <a:r>
              <a:rPr lang="cy-GB" noProof="0" dirty="0">
                <a:solidFill>
                  <a:sysClr val="windowText" lastClr="000000"/>
                </a:solidFill>
                <a:latin typeface="Gill Sans MT" panose="020B0502020104020203"/>
              </a:rPr>
              <a:t>Am ddim / </a:t>
            </a:r>
            <a:r>
              <a:rPr lang="en-GB" i="1" dirty="0">
                <a:solidFill>
                  <a:sysClr val="windowText" lastClr="000000"/>
                </a:solidFill>
                <a:latin typeface="Gill Sans MT" panose="020B0502020104020203"/>
              </a:rPr>
              <a:t>free</a:t>
            </a:r>
            <a:endParaRPr kumimoji="0" lang="en-GB" b="0" i="1" u="none" strike="noStrike" kern="1200" cap="none" spc="0" normalizeH="0" baseline="0" dirty="0">
              <a:ln>
                <a:noFill/>
              </a:ln>
              <a:solidFill>
                <a:sysClr val="windowText" lastClr="000000"/>
              </a:solidFill>
              <a:effectLst/>
              <a:uLnTx/>
              <a:uFillTx/>
              <a:latin typeface="Gill Sans MT" panose="020B0502020104020203"/>
            </a:endParaRPr>
          </a:p>
          <a:p>
            <a:pPr marL="0" lvl="0" indent="0">
              <a:buNone/>
              <a:defRPr/>
            </a:pPr>
            <a:endParaRPr kumimoji="0" lang="en-GB" b="0" u="none" strike="noStrike" kern="1200" cap="none" spc="0" normalizeH="0" baseline="0" noProof="0" dirty="0">
              <a:ln>
                <a:noFill/>
              </a:ln>
              <a:solidFill>
                <a:sysClr val="windowText" lastClr="000000"/>
              </a:solidFill>
              <a:effectLst/>
              <a:uLnTx/>
              <a:uFillTx/>
              <a:latin typeface="Gill Sans MT" panose="020B0502020104020203"/>
            </a:endParaRPr>
          </a:p>
        </p:txBody>
      </p:sp>
      <p:pic>
        <p:nvPicPr>
          <p:cNvPr id="3" name="Picture 2">
            <a:extLst>
              <a:ext uri="{FF2B5EF4-FFF2-40B4-BE49-F238E27FC236}">
                <a16:creationId xmlns:a16="http://schemas.microsoft.com/office/drawing/2014/main" id="{0A89F43F-2936-4564-B2AF-FA3551F7072A}"/>
              </a:ext>
            </a:extLst>
          </p:cNvPr>
          <p:cNvPicPr>
            <a:picLocks noChangeAspect="1"/>
          </p:cNvPicPr>
          <p:nvPr/>
        </p:nvPicPr>
        <p:blipFill>
          <a:blip r:embed="rId3"/>
          <a:stretch>
            <a:fillRect/>
          </a:stretch>
        </p:blipFill>
        <p:spPr>
          <a:xfrm>
            <a:off x="3850909" y="2141536"/>
            <a:ext cx="8097810" cy="4351338"/>
          </a:xfrm>
          <a:prstGeom prst="rect">
            <a:avLst/>
          </a:prstGeom>
        </p:spPr>
      </p:pic>
    </p:spTree>
    <p:extLst>
      <p:ext uri="{BB962C8B-B14F-4D97-AF65-F5344CB8AC3E}">
        <p14:creationId xmlns:p14="http://schemas.microsoft.com/office/powerpoint/2010/main" val="4276870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54000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Offer Mathemategol</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dirty="0">
                <a:ln>
                  <a:noFill/>
                </a:ln>
                <a:solidFill>
                  <a:sysClr val="windowText" lastClr="000000"/>
                </a:solidFill>
                <a:effectLst/>
                <a:uLnTx/>
                <a:uFillTx/>
                <a:latin typeface="Gill Sans MT" panose="020B0502020104020203"/>
                <a:ea typeface="+mj-ea"/>
                <a:cs typeface="+mj-cs"/>
              </a:rPr>
              <a:t>Mathematical Tools</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1825625"/>
            <a:ext cx="5400000" cy="435133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buNone/>
              <a:defRPr/>
            </a:pPr>
            <a:r>
              <a:rPr kumimoji="0" lang="en-GB" b="0" u="none" strike="noStrike" kern="1200" cap="none" spc="0" normalizeH="0" baseline="0" noProof="0" dirty="0">
                <a:ln>
                  <a:noFill/>
                </a:ln>
                <a:solidFill>
                  <a:sysClr val="windowText" lastClr="000000"/>
                </a:solidFill>
                <a:effectLst/>
                <a:uLnTx/>
                <a:uFillTx/>
                <a:latin typeface="Gill Sans MT" panose="020B0502020104020203"/>
                <a:hlinkClick r:id="rId2"/>
              </a:rPr>
              <a:t>Autograph Maths</a:t>
            </a:r>
            <a:endParaRPr kumimoji="0" lang="en-GB" b="0" u="none" strike="noStrike" kern="1200" cap="none" spc="0" normalizeH="0" baseline="0" noProof="0" dirty="0">
              <a:ln>
                <a:noFill/>
              </a:ln>
              <a:solidFill>
                <a:sysClr val="windowText" lastClr="000000"/>
              </a:solidFill>
              <a:effectLst/>
              <a:uLnTx/>
              <a:uFillTx/>
              <a:latin typeface="Gill Sans MT" panose="020B0502020104020203"/>
            </a:endParaRPr>
          </a:p>
          <a:p>
            <a:pPr marL="0" lvl="0" indent="0">
              <a:buNone/>
              <a:defRPr/>
            </a:pPr>
            <a:endParaRPr lang="en-GB" dirty="0">
              <a:solidFill>
                <a:sysClr val="windowText" lastClr="000000"/>
              </a:solidFill>
              <a:latin typeface="Gill Sans MT" panose="020B0502020104020203"/>
            </a:endParaRPr>
          </a:p>
          <a:p>
            <a:pPr marL="0" indent="0">
              <a:buNone/>
              <a:defRPr/>
            </a:pPr>
            <a:r>
              <a:rPr lang="cy-GB" noProof="0" dirty="0">
                <a:solidFill>
                  <a:sysClr val="windowText" lastClr="000000"/>
                </a:solidFill>
                <a:latin typeface="Gill Sans MT" panose="020B0502020104020203"/>
              </a:rPr>
              <a:t>Am ddim / </a:t>
            </a:r>
            <a:r>
              <a:rPr lang="en-GB" i="1" dirty="0">
                <a:solidFill>
                  <a:sysClr val="windowText" lastClr="000000"/>
                </a:solidFill>
                <a:latin typeface="Gill Sans MT" panose="020B0502020104020203"/>
              </a:rPr>
              <a:t>free</a:t>
            </a:r>
            <a:endParaRPr kumimoji="0" lang="en-GB" b="0" i="1" u="none" strike="noStrike" kern="1200" cap="none" spc="0" normalizeH="0" baseline="0" dirty="0">
              <a:ln>
                <a:noFill/>
              </a:ln>
              <a:solidFill>
                <a:sysClr val="windowText" lastClr="000000"/>
              </a:solidFill>
              <a:effectLst/>
              <a:uLnTx/>
              <a:uFillTx/>
              <a:latin typeface="Gill Sans MT" panose="020B0502020104020203"/>
            </a:endParaRPr>
          </a:p>
          <a:p>
            <a:pPr marL="0" lvl="0" indent="0">
              <a:buNone/>
              <a:defRPr/>
            </a:pPr>
            <a:endParaRPr kumimoji="0" lang="en-GB" b="0" u="none" strike="noStrike" kern="1200" cap="none" spc="0" normalizeH="0" baseline="0" noProof="0" dirty="0">
              <a:ln>
                <a:noFill/>
              </a:ln>
              <a:solidFill>
                <a:sysClr val="windowText" lastClr="000000"/>
              </a:solidFill>
              <a:effectLst/>
              <a:uLnTx/>
              <a:uFillTx/>
              <a:latin typeface="Gill Sans MT" panose="020B0502020104020203"/>
            </a:endParaRPr>
          </a:p>
        </p:txBody>
      </p:sp>
      <p:pic>
        <p:nvPicPr>
          <p:cNvPr id="4" name="Picture 3">
            <a:extLst>
              <a:ext uri="{FF2B5EF4-FFF2-40B4-BE49-F238E27FC236}">
                <a16:creationId xmlns:a16="http://schemas.microsoft.com/office/drawing/2014/main" id="{B7E55445-EF2C-4103-9A2C-FBF005CA2D78}"/>
              </a:ext>
            </a:extLst>
          </p:cNvPr>
          <p:cNvPicPr>
            <a:picLocks noChangeAspect="1"/>
          </p:cNvPicPr>
          <p:nvPr/>
        </p:nvPicPr>
        <p:blipFill>
          <a:blip r:embed="rId3"/>
          <a:stretch>
            <a:fillRect/>
          </a:stretch>
        </p:blipFill>
        <p:spPr>
          <a:xfrm>
            <a:off x="3642042" y="1946245"/>
            <a:ext cx="8185574" cy="3808603"/>
          </a:xfrm>
          <a:prstGeom prst="rect">
            <a:avLst/>
          </a:prstGeom>
        </p:spPr>
      </p:pic>
    </p:spTree>
    <p:extLst>
      <p:ext uri="{BB962C8B-B14F-4D97-AF65-F5344CB8AC3E}">
        <p14:creationId xmlns:p14="http://schemas.microsoft.com/office/powerpoint/2010/main" val="1517429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EA9ECEC-96CE-4FB7-B60F-439F8005514E}"/>
              </a:ext>
            </a:extLst>
          </p:cNvPr>
          <p:cNvSpPr txBox="1"/>
          <p:nvPr/>
        </p:nvSpPr>
        <p:spPr>
          <a:xfrm>
            <a:off x="144930" y="6073629"/>
            <a:ext cx="7712881" cy="646331"/>
          </a:xfrm>
          <a:prstGeom prst="rect">
            <a:avLst/>
          </a:prstGeom>
          <a:noFill/>
        </p:spPr>
        <p:txBody>
          <a:bodyPr wrap="none" rtlCol="0">
            <a:spAutoFit/>
          </a:bodyPr>
          <a:lstStyle/>
          <a:p>
            <a:r>
              <a:rPr lang="cy-GB" b="0" i="0" dirty="0">
                <a:solidFill>
                  <a:srgbClr val="000000"/>
                </a:solidFill>
                <a:effectLst/>
                <a:latin typeface="Gill Sans MT" panose="020B0502020104020203" pitchFamily="34" charset="0"/>
                <a:hlinkClick r:id="rId2"/>
              </a:rPr>
              <a:t>https://twitter.com/MrAWGordon_/status/1353401606021275651?s=20</a:t>
            </a:r>
            <a:br>
              <a:rPr lang="cy-GB" b="0" i="0" dirty="0">
                <a:solidFill>
                  <a:srgbClr val="000000"/>
                </a:solidFill>
                <a:effectLst/>
                <a:latin typeface="Gill Sans MT" panose="020B0502020104020203" pitchFamily="34" charset="0"/>
              </a:rPr>
            </a:br>
            <a:r>
              <a:rPr lang="cy-GB" b="0" i="0" dirty="0">
                <a:solidFill>
                  <a:srgbClr val="000000"/>
                </a:solidFill>
                <a:effectLst/>
                <a:latin typeface="Gill Sans MT" panose="020B0502020104020203" pitchFamily="34" charset="0"/>
                <a:hlinkClick r:id="rId3"/>
              </a:rPr>
              <a:t>https://drive.google.com/file/d/10L1Kjb2eCW55N-dIAfkh-U2uHOCFK_8Z/view</a:t>
            </a:r>
            <a:r>
              <a:rPr lang="cy-GB" b="0" i="0" dirty="0">
                <a:solidFill>
                  <a:srgbClr val="000000"/>
                </a:solidFill>
                <a:effectLst/>
                <a:latin typeface="Gill Sans MT" panose="020B0502020104020203" pitchFamily="34" charset="0"/>
              </a:rPr>
              <a:t>  </a:t>
            </a:r>
            <a:endParaRPr lang="cy-GB" dirty="0">
              <a:latin typeface="Gill Sans MT" panose="020B0502020104020203" pitchFamily="34" charset="0"/>
            </a:endParaRPr>
          </a:p>
        </p:txBody>
      </p:sp>
      <p:pic>
        <p:nvPicPr>
          <p:cNvPr id="3" name="Picture 2">
            <a:extLst>
              <a:ext uri="{FF2B5EF4-FFF2-40B4-BE49-F238E27FC236}">
                <a16:creationId xmlns:a16="http://schemas.microsoft.com/office/drawing/2014/main" id="{1C56641E-8180-4D76-8E65-5CB38897A7A1}"/>
              </a:ext>
            </a:extLst>
          </p:cNvPr>
          <p:cNvPicPr>
            <a:picLocks noChangeAspect="1"/>
          </p:cNvPicPr>
          <p:nvPr/>
        </p:nvPicPr>
        <p:blipFill>
          <a:blip r:embed="rId4"/>
          <a:stretch>
            <a:fillRect/>
          </a:stretch>
        </p:blipFill>
        <p:spPr>
          <a:xfrm>
            <a:off x="3596082" y="218115"/>
            <a:ext cx="4999837" cy="5754846"/>
          </a:xfrm>
          <a:prstGeom prst="rect">
            <a:avLst/>
          </a:prstGeom>
        </p:spPr>
      </p:pic>
    </p:spTree>
    <p:extLst>
      <p:ext uri="{BB962C8B-B14F-4D97-AF65-F5344CB8AC3E}">
        <p14:creationId xmlns:p14="http://schemas.microsoft.com/office/powerpoint/2010/main" val="568516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54000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Blogiau</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dirty="0">
                <a:ln>
                  <a:noFill/>
                </a:ln>
                <a:solidFill>
                  <a:sysClr val="windowText" lastClr="000000"/>
                </a:solidFill>
                <a:effectLst/>
                <a:uLnTx/>
                <a:uFillTx/>
                <a:latin typeface="Gill Sans MT" panose="020B0502020104020203"/>
                <a:ea typeface="+mj-ea"/>
                <a:cs typeface="+mj-cs"/>
              </a:rPr>
              <a:t>Blogs</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1825625"/>
            <a:ext cx="5400000" cy="435133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buNone/>
              <a:defRPr/>
            </a:pPr>
            <a:r>
              <a:rPr kumimoji="0" lang="cy-GB" b="0" u="none" strike="noStrike" kern="1200" cap="none" spc="0" normalizeH="0" baseline="0" dirty="0">
                <a:ln>
                  <a:noFill/>
                </a:ln>
                <a:solidFill>
                  <a:sysClr val="windowText" lastClr="000000"/>
                </a:solidFill>
                <a:effectLst/>
                <a:uLnTx/>
                <a:uFillTx/>
                <a:latin typeface="Gill Sans MT" panose="020B0502020104020203"/>
                <a:hlinkClick r:id="rId2"/>
              </a:rPr>
              <a:t>Jo Morgan’s Blog on resourceaholic.com </a:t>
            </a:r>
            <a:endParaRPr kumimoji="0" lang="cy-GB" b="0" u="none" strike="noStrike" kern="1200" cap="none" spc="0" normalizeH="0" baseline="0" dirty="0">
              <a:ln>
                <a:noFill/>
              </a:ln>
              <a:solidFill>
                <a:sysClr val="windowText" lastClr="000000"/>
              </a:solidFill>
              <a:effectLst/>
              <a:uLnTx/>
              <a:uFillTx/>
              <a:latin typeface="Gill Sans MT" panose="020B0502020104020203"/>
            </a:endParaRPr>
          </a:p>
          <a:p>
            <a:pPr marL="0" lvl="0" indent="0">
              <a:buNone/>
              <a:defRPr/>
            </a:pPr>
            <a:endParaRPr lang="cy-GB" noProof="0" dirty="0">
              <a:solidFill>
                <a:sysClr val="windowText" lastClr="000000"/>
              </a:solidFill>
              <a:latin typeface="Gill Sans MT" panose="020B0502020104020203"/>
            </a:endParaRPr>
          </a:p>
          <a:p>
            <a:pPr marL="0" lvl="0" indent="0">
              <a:buNone/>
              <a:defRPr/>
            </a:pPr>
            <a:r>
              <a:rPr kumimoji="0" lang="cy-GB" b="0" u="none" strike="noStrike" kern="1200" cap="none" spc="0" normalizeH="0" baseline="0" dirty="0">
                <a:ln>
                  <a:noFill/>
                </a:ln>
                <a:solidFill>
                  <a:sysClr val="windowText" lastClr="000000"/>
                </a:solidFill>
                <a:effectLst/>
                <a:uLnTx/>
                <a:uFillTx/>
                <a:latin typeface="Gill Sans MT" panose="020B0502020104020203"/>
                <a:hlinkClick r:id="rId3"/>
              </a:rPr>
              <a:t>Jo Morgan on Craig Barton’s podcast</a:t>
            </a:r>
            <a:endParaRPr kumimoji="0" lang="en-GB" b="0" u="none" strike="noStrike" kern="1200" cap="none" spc="0" normalizeH="0" baseline="0" noProof="0" dirty="0">
              <a:ln>
                <a:noFill/>
              </a:ln>
              <a:solidFill>
                <a:sysClr val="windowText" lastClr="000000"/>
              </a:solidFill>
              <a:effectLst/>
              <a:uLnTx/>
              <a:uFillTx/>
              <a:latin typeface="Gill Sans MT" panose="020B0502020104020203"/>
            </a:endParaRPr>
          </a:p>
        </p:txBody>
      </p:sp>
      <p:pic>
        <p:nvPicPr>
          <p:cNvPr id="4" name="Picture 3">
            <a:extLst>
              <a:ext uri="{FF2B5EF4-FFF2-40B4-BE49-F238E27FC236}">
                <a16:creationId xmlns:a16="http://schemas.microsoft.com/office/drawing/2014/main" id="{67953272-7DA7-47DE-846A-C8966C161BF7}"/>
              </a:ext>
            </a:extLst>
          </p:cNvPr>
          <p:cNvPicPr>
            <a:picLocks noChangeAspect="1"/>
          </p:cNvPicPr>
          <p:nvPr/>
        </p:nvPicPr>
        <p:blipFill>
          <a:blip r:embed="rId4"/>
          <a:stretch>
            <a:fillRect/>
          </a:stretch>
        </p:blipFill>
        <p:spPr>
          <a:xfrm>
            <a:off x="6609906" y="182563"/>
            <a:ext cx="5453141" cy="6492874"/>
          </a:xfrm>
          <a:prstGeom prst="rect">
            <a:avLst/>
          </a:prstGeom>
        </p:spPr>
      </p:pic>
    </p:spTree>
    <p:extLst>
      <p:ext uri="{BB962C8B-B14F-4D97-AF65-F5344CB8AC3E}">
        <p14:creationId xmlns:p14="http://schemas.microsoft.com/office/powerpoint/2010/main" val="1407356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54000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Blogiau</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dirty="0">
                <a:ln>
                  <a:noFill/>
                </a:ln>
                <a:solidFill>
                  <a:sysClr val="windowText" lastClr="000000"/>
                </a:solidFill>
                <a:effectLst/>
                <a:uLnTx/>
                <a:uFillTx/>
                <a:latin typeface="Gill Sans MT" panose="020B0502020104020203"/>
                <a:ea typeface="+mj-ea"/>
                <a:cs typeface="+mj-cs"/>
              </a:rPr>
              <a:t>Blogs</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1825625"/>
            <a:ext cx="5400000" cy="435133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buNone/>
              <a:defRPr/>
            </a:pPr>
            <a:r>
              <a:rPr kumimoji="0" lang="cy-GB" b="0" u="none" strike="noStrike" kern="1200" cap="none" spc="0" normalizeH="0" baseline="0" dirty="0">
                <a:ln>
                  <a:noFill/>
                </a:ln>
                <a:solidFill>
                  <a:sysClr val="windowText" lastClr="000000"/>
                </a:solidFill>
                <a:effectLst/>
                <a:uLnTx/>
                <a:uFillTx/>
                <a:latin typeface="Gill Sans MT" panose="020B0502020104020203"/>
              </a:rPr>
              <a:t>Mark Anderson’s Blog on </a:t>
            </a:r>
            <a:r>
              <a:rPr kumimoji="0" lang="cy-GB" b="0" u="none" strike="noStrike" kern="1200" cap="none" spc="0" normalizeH="0" baseline="0" dirty="0">
                <a:ln>
                  <a:noFill/>
                </a:ln>
                <a:solidFill>
                  <a:sysClr val="windowText" lastClr="000000"/>
                </a:solidFill>
                <a:effectLst/>
                <a:uLnTx/>
                <a:uFillTx/>
                <a:latin typeface="Gill Sans MT" panose="020B0502020104020203"/>
                <a:hlinkClick r:id="rId2"/>
              </a:rPr>
              <a:t>Values, Vision and Learning in the Remote Classroom</a:t>
            </a:r>
            <a:r>
              <a:rPr kumimoji="0" lang="cy-GB" b="0" u="none" strike="noStrike" kern="1200" cap="none" spc="0" normalizeH="0" baseline="0" dirty="0">
                <a:ln>
                  <a:noFill/>
                </a:ln>
                <a:solidFill>
                  <a:sysClr val="windowText" lastClr="000000"/>
                </a:solidFill>
                <a:effectLst/>
                <a:uLnTx/>
                <a:uFillTx/>
                <a:latin typeface="Gill Sans MT" panose="020B0502020104020203"/>
              </a:rPr>
              <a:t>.</a:t>
            </a:r>
            <a:endParaRPr kumimoji="0" lang="en-GB" b="0" u="none" strike="noStrike" kern="1200" cap="none" spc="0" normalizeH="0" baseline="0" noProof="0" dirty="0">
              <a:ln>
                <a:noFill/>
              </a:ln>
              <a:solidFill>
                <a:sysClr val="windowText" lastClr="000000"/>
              </a:solidFill>
              <a:effectLst/>
              <a:uLnTx/>
              <a:uFillTx/>
              <a:latin typeface="Gill Sans MT" panose="020B0502020104020203"/>
            </a:endParaRPr>
          </a:p>
        </p:txBody>
      </p:sp>
      <p:pic>
        <p:nvPicPr>
          <p:cNvPr id="3" name="Picture 2">
            <a:extLst>
              <a:ext uri="{FF2B5EF4-FFF2-40B4-BE49-F238E27FC236}">
                <a16:creationId xmlns:a16="http://schemas.microsoft.com/office/drawing/2014/main" id="{0A05015F-AECB-4650-B455-004DE159D9BA}"/>
              </a:ext>
            </a:extLst>
          </p:cNvPr>
          <p:cNvPicPr>
            <a:picLocks noChangeAspect="1"/>
          </p:cNvPicPr>
          <p:nvPr/>
        </p:nvPicPr>
        <p:blipFill>
          <a:blip r:embed="rId3"/>
          <a:stretch>
            <a:fillRect/>
          </a:stretch>
        </p:blipFill>
        <p:spPr>
          <a:xfrm>
            <a:off x="5906872" y="67113"/>
            <a:ext cx="6130697" cy="6572774"/>
          </a:xfrm>
          <a:prstGeom prst="rect">
            <a:avLst/>
          </a:prstGeom>
        </p:spPr>
      </p:pic>
    </p:spTree>
    <p:extLst>
      <p:ext uri="{BB962C8B-B14F-4D97-AF65-F5344CB8AC3E}">
        <p14:creationId xmlns:p14="http://schemas.microsoft.com/office/powerpoint/2010/main" val="1539573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 name="Subtitle 2"/>
          <p:cNvSpPr txBox="1">
            <a:spLocks/>
          </p:cNvSpPr>
          <p:nvPr/>
        </p:nvSpPr>
        <p:spPr>
          <a:xfrm>
            <a:off x="256170" y="6119054"/>
            <a:ext cx="1834979" cy="360000"/>
          </a:xfrm>
          <a:prstGeom prst="rect">
            <a:avLst/>
          </a:prstGeom>
          <a:solidFill>
            <a:srgbClr val="FFFFFF">
              <a:alpha val="89804"/>
            </a:srgbClr>
          </a:solidFill>
          <a:scene3d>
            <a:camera prst="perspectiveHeroicExtremeRightFacing"/>
            <a:lightRig rig="threePt" dir="t"/>
          </a:scene3d>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cy-GB" sz="1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@mathemateg</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994094">
            <a:off x="322073" y="6159451"/>
            <a:ext cx="468000" cy="468000"/>
          </a:xfrm>
          <a:prstGeom prst="rect">
            <a:avLst/>
          </a:prstGeom>
        </p:spPr>
      </p:pic>
      <p:sp>
        <p:nvSpPr>
          <p:cNvPr id="7" name="Subtitle 2"/>
          <p:cNvSpPr txBox="1">
            <a:spLocks/>
          </p:cNvSpPr>
          <p:nvPr/>
        </p:nvSpPr>
        <p:spPr>
          <a:xfrm>
            <a:off x="9128918" y="6119054"/>
            <a:ext cx="2844236" cy="360000"/>
          </a:xfrm>
          <a:prstGeom prst="rect">
            <a:avLst/>
          </a:prstGeom>
          <a:solidFill>
            <a:srgbClr val="FFFFFF">
              <a:alpha val="89804"/>
            </a:srgbClr>
          </a:solidFill>
          <a:scene3d>
            <a:camera prst="perspectiveHeroicExtremeLeftFacing"/>
            <a:lightRig rig="threePt" dir="t"/>
          </a:scene3d>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cy-GB" sz="1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/adolygumathemateg</a:t>
            </a:r>
          </a:p>
        </p:txBody>
      </p:sp>
      <p:pic>
        <p:nvPicPr>
          <p:cNvPr id="9" name="Picture 8"/>
          <p:cNvPicPr/>
          <p:nvPr/>
        </p:nvPicPr>
        <p:blipFill>
          <a:blip r:embed="rId4" cstate="print">
            <a:extLst>
              <a:ext uri="{28A0092B-C50C-407E-A947-70E740481C1C}">
                <a14:useLocalDpi xmlns:a14="http://schemas.microsoft.com/office/drawing/2010/main" val="0"/>
              </a:ext>
            </a:extLst>
          </a:blip>
          <a:srcRect/>
          <a:stretch>
            <a:fillRect/>
          </a:stretch>
        </p:blipFill>
        <p:spPr bwMode="auto">
          <a:xfrm rot="438991">
            <a:off x="9544470" y="6071793"/>
            <a:ext cx="504000" cy="233046"/>
          </a:xfrm>
          <a:prstGeom prst="rect">
            <a:avLst/>
          </a:prstGeom>
          <a:noFill/>
          <a:ln>
            <a:noFill/>
          </a:ln>
        </p:spPr>
      </p:pic>
      <p:sp>
        <p:nvSpPr>
          <p:cNvPr id="17" name="Title 1">
            <a:extLst>
              <a:ext uri="{FF2B5EF4-FFF2-40B4-BE49-F238E27FC236}">
                <a16:creationId xmlns:a16="http://schemas.microsoft.com/office/drawing/2014/main" id="{782A3E9C-9632-4B95-A768-6B1A545D1C66}"/>
              </a:ext>
            </a:extLst>
          </p:cNvPr>
          <p:cNvSpPr txBox="1">
            <a:spLocks/>
          </p:cNvSpPr>
          <p:nvPr/>
        </p:nvSpPr>
        <p:spPr>
          <a:xfrm>
            <a:off x="2667000" y="1631090"/>
            <a:ext cx="6858000" cy="1483455"/>
          </a:xfrm>
          <a:prstGeom prst="rect">
            <a:avLst/>
          </a:prstGeom>
          <a:solidFill>
            <a:srgbClr val="FFFFFF">
              <a:alpha val="89804"/>
            </a:srgbClr>
          </a:solidFill>
          <a:effectLst>
            <a:softEdge rad="31750"/>
          </a:effectLst>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cy-GB" sz="45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Asesu dealltwriaeth</a:t>
            </a:r>
          </a:p>
        </p:txBody>
      </p:sp>
      <p:sp>
        <p:nvSpPr>
          <p:cNvPr id="18" name="Subtitle 2">
            <a:extLst>
              <a:ext uri="{FF2B5EF4-FFF2-40B4-BE49-F238E27FC236}">
                <a16:creationId xmlns:a16="http://schemas.microsoft.com/office/drawing/2014/main" id="{3230BE4E-6CCC-4346-B5AA-6BD7E4C5AD1E}"/>
              </a:ext>
            </a:extLst>
          </p:cNvPr>
          <p:cNvSpPr txBox="1">
            <a:spLocks/>
          </p:cNvSpPr>
          <p:nvPr/>
        </p:nvSpPr>
        <p:spPr>
          <a:xfrm>
            <a:off x="2667000" y="3206621"/>
            <a:ext cx="6858000" cy="862870"/>
          </a:xfrm>
          <a:prstGeom prst="rect">
            <a:avLst/>
          </a:prstGeom>
          <a:solidFill>
            <a:srgbClr val="FFFFFF">
              <a:alpha val="89804"/>
            </a:srgbClr>
          </a:solidFill>
          <a:effectLst>
            <a:softEdge rad="31750"/>
          </a:effectLst>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cy-GB" sz="3200" i="1" dirty="0">
                <a:solidFill>
                  <a:sysClr val="windowText" lastClr="000000"/>
                </a:solidFill>
                <a:latin typeface="Gill Sans MT" panose="020B0502020104020203"/>
              </a:rPr>
              <a:t>Assessing understanding</a:t>
            </a:r>
            <a:endParaRPr kumimoji="0" lang="cy-GB" sz="3200" b="0" i="1" u="none" strike="noStrike" kern="1200" cap="none" spc="0" normalizeH="0" baseline="0" noProof="0" dirty="0">
              <a:ln>
                <a:noFill/>
              </a:ln>
              <a:solidFill>
                <a:sysClr val="windowText" lastClr="000000"/>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719415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223655-0671-42D9-B295-FF5ABCBC6DE2}"/>
              </a:ext>
            </a:extLst>
          </p:cNvPr>
          <p:cNvPicPr>
            <a:picLocks noChangeAspect="1"/>
          </p:cNvPicPr>
          <p:nvPr/>
        </p:nvPicPr>
        <p:blipFill>
          <a:blip r:embed="rId2"/>
          <a:stretch>
            <a:fillRect/>
          </a:stretch>
        </p:blipFill>
        <p:spPr>
          <a:xfrm>
            <a:off x="3209925" y="1443343"/>
            <a:ext cx="5772150" cy="3333750"/>
          </a:xfrm>
          <a:prstGeom prst="rect">
            <a:avLst/>
          </a:prstGeom>
        </p:spPr>
      </p:pic>
      <p:sp>
        <p:nvSpPr>
          <p:cNvPr id="6" name="TextBox 5">
            <a:extLst>
              <a:ext uri="{FF2B5EF4-FFF2-40B4-BE49-F238E27FC236}">
                <a16:creationId xmlns:a16="http://schemas.microsoft.com/office/drawing/2014/main" id="{5EA9ECEC-96CE-4FB7-B60F-439F8005514E}"/>
              </a:ext>
            </a:extLst>
          </p:cNvPr>
          <p:cNvSpPr txBox="1"/>
          <p:nvPr/>
        </p:nvSpPr>
        <p:spPr>
          <a:xfrm>
            <a:off x="178486" y="6325299"/>
            <a:ext cx="6171241" cy="369332"/>
          </a:xfrm>
          <a:prstGeom prst="rect">
            <a:avLst/>
          </a:prstGeom>
          <a:noFill/>
        </p:spPr>
        <p:txBody>
          <a:bodyPr wrap="none" rtlCol="0">
            <a:spAutoFit/>
          </a:bodyPr>
          <a:lstStyle/>
          <a:p>
            <a:r>
              <a:rPr lang="cy-GB" b="0" i="0" dirty="0">
                <a:solidFill>
                  <a:srgbClr val="000000"/>
                </a:solidFill>
                <a:effectLst/>
                <a:latin typeface="Gill Sans MT" panose="020B0502020104020203" pitchFamily="34" charset="0"/>
                <a:hlinkClick r:id="rId3"/>
              </a:rPr>
              <a:t>https://twitter.com/MrPTse/status/1349088029047201792?s=20</a:t>
            </a:r>
            <a:r>
              <a:rPr lang="cy-GB" b="0" i="0" dirty="0">
                <a:solidFill>
                  <a:srgbClr val="000000"/>
                </a:solidFill>
                <a:effectLst/>
                <a:latin typeface="Gill Sans MT" panose="020B0502020104020203" pitchFamily="34" charset="0"/>
              </a:rPr>
              <a:t> </a:t>
            </a:r>
            <a:endParaRPr lang="cy-GB" dirty="0">
              <a:latin typeface="Gill Sans MT" panose="020B0502020104020203" pitchFamily="34" charset="0"/>
            </a:endParaRPr>
          </a:p>
        </p:txBody>
      </p:sp>
    </p:spTree>
    <p:extLst>
      <p:ext uri="{BB962C8B-B14F-4D97-AF65-F5344CB8AC3E}">
        <p14:creationId xmlns:p14="http://schemas.microsoft.com/office/powerpoint/2010/main" val="3083097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108000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Microsoft Teams</a:t>
            </a:r>
            <a:endParaRPr kumimoji="0" lang="en-GB" sz="3300" b="0" i="1" u="none" strike="noStrike" kern="1200" cap="none" spc="0" normalizeH="0" baseline="0" noProof="0" dirty="0">
              <a:ln>
                <a:noFill/>
              </a:ln>
              <a:solidFill>
                <a:sysClr val="windowText" lastClr="000000"/>
              </a:solidFill>
              <a:effectLst/>
              <a:uLnTx/>
              <a:uFillTx/>
              <a:latin typeface="Gill Sans MT" panose="020B0502020104020203"/>
              <a:ea typeface="+mj-ea"/>
              <a:cs typeface="+mj-cs"/>
            </a:endParaRP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1825625"/>
            <a:ext cx="4463229" cy="435133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buNone/>
              <a:defRPr/>
            </a:pPr>
            <a:r>
              <a:rPr kumimoji="0" lang="cy-GB" sz="2100" b="0" i="0" u="none" strike="noStrike" kern="1200" cap="none" spc="0" normalizeH="0" baseline="0" dirty="0">
                <a:ln>
                  <a:noFill/>
                </a:ln>
                <a:solidFill>
                  <a:sysClr val="windowText" lastClr="000000"/>
                </a:solidFill>
                <a:effectLst/>
                <a:uLnTx/>
                <a:uFillTx/>
                <a:latin typeface="Gill Sans MT" panose="020B0502020104020203"/>
                <a:ea typeface="+mn-ea"/>
                <a:cs typeface="+mn-cs"/>
                <a:hlinkClick r:id="rId2"/>
              </a:rPr>
              <a:t>https://twitter.com/ygbjammy/status/1351137428384444420?s=20</a:t>
            </a:r>
            <a:r>
              <a:rPr kumimoji="0" lang="cy-GB" sz="2100" b="0" i="0" u="none" strike="noStrike" kern="1200" cap="none" spc="0" normalizeH="0" baseline="0" dirty="0">
                <a:ln>
                  <a:noFill/>
                </a:ln>
                <a:solidFill>
                  <a:sysClr val="windowText" lastClr="000000"/>
                </a:solidFill>
                <a:effectLst/>
                <a:uLnTx/>
                <a:uFillTx/>
                <a:latin typeface="Gill Sans MT" panose="020B0502020104020203"/>
                <a:ea typeface="+mn-ea"/>
                <a:cs typeface="+mn-cs"/>
              </a:rPr>
              <a:t> </a:t>
            </a:r>
            <a:endParaRPr kumimoji="0" lang="en-GB" b="0" u="none" strike="noStrike" kern="1200" cap="none" spc="0" normalizeH="0" baseline="0" noProof="0" dirty="0">
              <a:ln>
                <a:noFill/>
              </a:ln>
              <a:solidFill>
                <a:sysClr val="windowText" lastClr="000000"/>
              </a:solidFill>
              <a:effectLst/>
              <a:uLnTx/>
              <a:uFillTx/>
              <a:latin typeface="Gill Sans MT" panose="020B0502020104020203"/>
            </a:endParaRPr>
          </a:p>
        </p:txBody>
      </p:sp>
      <p:pic>
        <p:nvPicPr>
          <p:cNvPr id="4" name="Picture 3">
            <a:extLst>
              <a:ext uri="{FF2B5EF4-FFF2-40B4-BE49-F238E27FC236}">
                <a16:creationId xmlns:a16="http://schemas.microsoft.com/office/drawing/2014/main" id="{76EC3D00-14B9-406F-8730-2AC39803D2A4}"/>
              </a:ext>
            </a:extLst>
          </p:cNvPr>
          <p:cNvPicPr>
            <a:picLocks noChangeAspect="1"/>
          </p:cNvPicPr>
          <p:nvPr/>
        </p:nvPicPr>
        <p:blipFill>
          <a:blip r:embed="rId3"/>
          <a:stretch>
            <a:fillRect/>
          </a:stretch>
        </p:blipFill>
        <p:spPr>
          <a:xfrm>
            <a:off x="6158786" y="542051"/>
            <a:ext cx="5629275" cy="5505450"/>
          </a:xfrm>
          <a:prstGeom prst="rect">
            <a:avLst/>
          </a:prstGeom>
        </p:spPr>
      </p:pic>
    </p:spTree>
    <p:extLst>
      <p:ext uri="{BB962C8B-B14F-4D97-AF65-F5344CB8AC3E}">
        <p14:creationId xmlns:p14="http://schemas.microsoft.com/office/powerpoint/2010/main" val="3501426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EA9ECEC-96CE-4FB7-B60F-439F8005514E}"/>
              </a:ext>
            </a:extLst>
          </p:cNvPr>
          <p:cNvSpPr txBox="1"/>
          <p:nvPr/>
        </p:nvSpPr>
        <p:spPr>
          <a:xfrm>
            <a:off x="178486" y="6325299"/>
            <a:ext cx="6424259" cy="369332"/>
          </a:xfrm>
          <a:prstGeom prst="rect">
            <a:avLst/>
          </a:prstGeom>
          <a:noFill/>
        </p:spPr>
        <p:txBody>
          <a:bodyPr wrap="none" rtlCol="0">
            <a:spAutoFit/>
          </a:bodyPr>
          <a:lstStyle/>
          <a:p>
            <a:r>
              <a:rPr lang="cy-GB" b="0" i="0" dirty="0">
                <a:solidFill>
                  <a:srgbClr val="000000"/>
                </a:solidFill>
                <a:effectLst/>
                <a:latin typeface="Gill Sans MT" panose="020B0502020104020203" pitchFamily="34" charset="0"/>
                <a:hlinkClick r:id="rId2"/>
              </a:rPr>
              <a:t>https://twitter.com/rlrossi64/status/1352656700004827138?s=20</a:t>
            </a:r>
            <a:r>
              <a:rPr lang="cy-GB" b="0" i="0" dirty="0">
                <a:solidFill>
                  <a:srgbClr val="000000"/>
                </a:solidFill>
                <a:effectLst/>
                <a:latin typeface="Gill Sans MT" panose="020B0502020104020203" pitchFamily="34" charset="0"/>
              </a:rPr>
              <a:t> </a:t>
            </a:r>
            <a:endParaRPr lang="cy-GB" dirty="0">
              <a:latin typeface="Gill Sans MT" panose="020B0502020104020203" pitchFamily="34" charset="0"/>
            </a:endParaRPr>
          </a:p>
        </p:txBody>
      </p:sp>
      <p:pic>
        <p:nvPicPr>
          <p:cNvPr id="4" name="Picture 3">
            <a:extLst>
              <a:ext uri="{FF2B5EF4-FFF2-40B4-BE49-F238E27FC236}">
                <a16:creationId xmlns:a16="http://schemas.microsoft.com/office/drawing/2014/main" id="{3820DEF8-D221-4C6A-ABA7-597FA6E26C14}"/>
              </a:ext>
            </a:extLst>
          </p:cNvPr>
          <p:cNvPicPr>
            <a:picLocks noChangeAspect="1"/>
          </p:cNvPicPr>
          <p:nvPr/>
        </p:nvPicPr>
        <p:blipFill>
          <a:blip r:embed="rId3"/>
          <a:stretch>
            <a:fillRect/>
          </a:stretch>
        </p:blipFill>
        <p:spPr>
          <a:xfrm>
            <a:off x="3271837" y="2052637"/>
            <a:ext cx="5648325" cy="2752725"/>
          </a:xfrm>
          <a:prstGeom prst="rect">
            <a:avLst/>
          </a:prstGeom>
        </p:spPr>
      </p:pic>
    </p:spTree>
    <p:extLst>
      <p:ext uri="{BB962C8B-B14F-4D97-AF65-F5344CB8AC3E}">
        <p14:creationId xmlns:p14="http://schemas.microsoft.com/office/powerpoint/2010/main" val="1108003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108000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Asesu Dealltwriaeth</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dirty="0">
                <a:ln>
                  <a:noFill/>
                </a:ln>
                <a:solidFill>
                  <a:sysClr val="windowText" lastClr="000000"/>
                </a:solidFill>
                <a:effectLst/>
                <a:uLnTx/>
                <a:uFillTx/>
                <a:latin typeface="Gill Sans MT" panose="020B0502020104020203"/>
                <a:ea typeface="+mj-ea"/>
                <a:cs typeface="+mj-cs"/>
              </a:rPr>
              <a:t>Assessing Understanding</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1825625"/>
            <a:ext cx="4463229" cy="435133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buNone/>
              <a:defRPr/>
            </a:pPr>
            <a:r>
              <a:rPr kumimoji="0" lang="cy-GB" sz="2100" b="0" i="0" u="none" strike="noStrike" kern="1200" cap="none" spc="0" normalizeH="0" baseline="0" dirty="0">
                <a:ln>
                  <a:noFill/>
                </a:ln>
                <a:solidFill>
                  <a:sysClr val="windowText" lastClr="000000"/>
                </a:solidFill>
                <a:effectLst/>
                <a:uLnTx/>
                <a:uFillTx/>
                <a:latin typeface="Gill Sans MT" panose="020B0502020104020203"/>
                <a:ea typeface="+mn-ea"/>
                <a:cs typeface="+mn-cs"/>
              </a:rPr>
              <a:t>Byrddau Gwyn Bach</a:t>
            </a:r>
            <a:br>
              <a:rPr kumimoji="0" lang="cy-GB" sz="2100" b="0" i="0" u="none" strike="noStrike" kern="1200" cap="none" spc="0" normalizeH="0" baseline="0" dirty="0">
                <a:ln>
                  <a:noFill/>
                </a:ln>
                <a:solidFill>
                  <a:sysClr val="windowText" lastClr="000000"/>
                </a:solidFill>
                <a:effectLst/>
                <a:uLnTx/>
                <a:uFillTx/>
                <a:latin typeface="Gill Sans MT" panose="020B0502020104020203"/>
                <a:ea typeface="+mn-ea"/>
                <a:cs typeface="+mn-cs"/>
              </a:rPr>
            </a:br>
            <a:r>
              <a:rPr kumimoji="0" lang="en-GB" sz="2100" b="0" i="1" u="none" strike="noStrike" kern="1200" cap="none" spc="0" normalizeH="0" baseline="0" dirty="0">
                <a:ln>
                  <a:noFill/>
                </a:ln>
                <a:solidFill>
                  <a:sysClr val="windowText" lastClr="000000"/>
                </a:solidFill>
                <a:effectLst/>
                <a:uLnTx/>
                <a:uFillTx/>
                <a:latin typeface="Gill Sans MT" panose="020B0502020104020203"/>
                <a:ea typeface="+mn-ea"/>
                <a:cs typeface="+mn-cs"/>
              </a:rPr>
              <a:t>Mini Whiteboards</a:t>
            </a:r>
          </a:p>
          <a:p>
            <a:pPr marL="0" lvl="0" indent="0">
              <a:buNone/>
              <a:defRPr/>
            </a:pPr>
            <a:r>
              <a:rPr lang="en-GB" dirty="0">
                <a:solidFill>
                  <a:sysClr val="windowText" lastClr="000000"/>
                </a:solidFill>
                <a:latin typeface="Gill Sans MT" panose="020B0502020104020203"/>
                <a:hlinkClick r:id="rId2"/>
              </a:rPr>
              <a:t>https://www.drfrostmaths.com/</a:t>
            </a:r>
            <a:r>
              <a:rPr lang="en-GB" dirty="0">
                <a:solidFill>
                  <a:sysClr val="windowText" lastClr="000000"/>
                </a:solidFill>
                <a:latin typeface="Gill Sans MT" panose="020B0502020104020203"/>
              </a:rPr>
              <a:t> </a:t>
            </a:r>
          </a:p>
          <a:p>
            <a:pPr marL="0" lvl="0" indent="0">
              <a:buNone/>
              <a:defRPr/>
            </a:pPr>
            <a:r>
              <a:rPr kumimoji="0" lang="cy-GB" b="0" u="none" strike="noStrike" kern="1200" cap="none" spc="0" normalizeH="0" baseline="0" dirty="0">
                <a:ln>
                  <a:noFill/>
                </a:ln>
                <a:solidFill>
                  <a:sysClr val="windowText" lastClr="000000"/>
                </a:solidFill>
                <a:effectLst/>
                <a:uLnTx/>
                <a:uFillTx/>
                <a:latin typeface="Gill Sans MT" panose="020B0502020104020203"/>
              </a:rPr>
              <a:t>Am ddim</a:t>
            </a:r>
            <a:r>
              <a:rPr kumimoji="0" lang="en-GB" b="0" u="none" strike="noStrike" kern="1200" cap="none" spc="0" normalizeH="0" baseline="0" dirty="0">
                <a:ln>
                  <a:noFill/>
                </a:ln>
                <a:solidFill>
                  <a:sysClr val="windowText" lastClr="000000"/>
                </a:solidFill>
                <a:effectLst/>
                <a:uLnTx/>
                <a:uFillTx/>
                <a:latin typeface="Gill Sans MT" panose="020B0502020104020203"/>
              </a:rPr>
              <a:t> / </a:t>
            </a:r>
            <a:r>
              <a:rPr kumimoji="0" lang="en-GB" b="0" i="1" u="none" strike="noStrike" kern="1200" cap="none" spc="0" normalizeH="0" baseline="0" dirty="0">
                <a:ln>
                  <a:noFill/>
                </a:ln>
                <a:solidFill>
                  <a:sysClr val="windowText" lastClr="000000"/>
                </a:solidFill>
                <a:effectLst/>
                <a:uLnTx/>
                <a:uFillTx/>
                <a:latin typeface="Gill Sans MT" panose="020B0502020104020203"/>
              </a:rPr>
              <a:t>free</a:t>
            </a:r>
          </a:p>
        </p:txBody>
      </p:sp>
      <p:pic>
        <p:nvPicPr>
          <p:cNvPr id="3" name="Picture 2">
            <a:extLst>
              <a:ext uri="{FF2B5EF4-FFF2-40B4-BE49-F238E27FC236}">
                <a16:creationId xmlns:a16="http://schemas.microsoft.com/office/drawing/2014/main" id="{501F6FB2-D351-4F96-81B7-55FEDEAE51CA}"/>
              </a:ext>
            </a:extLst>
          </p:cNvPr>
          <p:cNvPicPr>
            <a:picLocks noChangeAspect="1"/>
          </p:cNvPicPr>
          <p:nvPr/>
        </p:nvPicPr>
        <p:blipFill>
          <a:blip r:embed="rId3"/>
          <a:stretch>
            <a:fillRect/>
          </a:stretch>
        </p:blipFill>
        <p:spPr>
          <a:xfrm>
            <a:off x="6205013" y="238125"/>
            <a:ext cx="5838825" cy="6381750"/>
          </a:xfrm>
          <a:prstGeom prst="rect">
            <a:avLst/>
          </a:prstGeom>
        </p:spPr>
      </p:pic>
    </p:spTree>
    <p:extLst>
      <p:ext uri="{BB962C8B-B14F-4D97-AF65-F5344CB8AC3E}">
        <p14:creationId xmlns:p14="http://schemas.microsoft.com/office/powerpoint/2010/main" val="2124664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108000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Asesu Dealltwriaeth</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dirty="0">
                <a:ln>
                  <a:noFill/>
                </a:ln>
                <a:solidFill>
                  <a:sysClr val="windowText" lastClr="000000"/>
                </a:solidFill>
                <a:effectLst/>
                <a:uLnTx/>
                <a:uFillTx/>
                <a:latin typeface="Gill Sans MT" panose="020B0502020104020203"/>
                <a:ea typeface="+mj-ea"/>
                <a:cs typeface="+mj-cs"/>
              </a:rPr>
              <a:t>Assessing Understanding</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1825625"/>
            <a:ext cx="4463229" cy="435133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buNone/>
              <a:defRPr/>
            </a:pPr>
            <a:r>
              <a:rPr kumimoji="0" lang="cy-GB" sz="2100" b="0" i="0" u="none" strike="noStrike" kern="1200" cap="none" spc="0" normalizeH="0" baseline="0" dirty="0">
                <a:ln>
                  <a:noFill/>
                </a:ln>
                <a:solidFill>
                  <a:sysClr val="windowText" lastClr="000000"/>
                </a:solidFill>
                <a:effectLst/>
                <a:uLnTx/>
                <a:uFillTx/>
                <a:latin typeface="Gill Sans MT" panose="020B0502020104020203"/>
                <a:ea typeface="+mn-ea"/>
                <a:cs typeface="+mn-cs"/>
              </a:rPr>
              <a:t>Byrddau Gwyn Bach</a:t>
            </a:r>
            <a:br>
              <a:rPr kumimoji="0" lang="cy-GB" sz="2100" b="0" i="0" u="none" strike="noStrike" kern="1200" cap="none" spc="0" normalizeH="0" baseline="0" dirty="0">
                <a:ln>
                  <a:noFill/>
                </a:ln>
                <a:solidFill>
                  <a:sysClr val="windowText" lastClr="000000"/>
                </a:solidFill>
                <a:effectLst/>
                <a:uLnTx/>
                <a:uFillTx/>
                <a:latin typeface="Gill Sans MT" panose="020B0502020104020203"/>
                <a:ea typeface="+mn-ea"/>
                <a:cs typeface="+mn-cs"/>
              </a:rPr>
            </a:br>
            <a:r>
              <a:rPr kumimoji="0" lang="en-GB" sz="2100" b="0" i="1" u="none" strike="noStrike" kern="1200" cap="none" spc="0" normalizeH="0" baseline="0" dirty="0">
                <a:ln>
                  <a:noFill/>
                </a:ln>
                <a:solidFill>
                  <a:sysClr val="windowText" lastClr="000000"/>
                </a:solidFill>
                <a:effectLst/>
                <a:uLnTx/>
                <a:uFillTx/>
                <a:latin typeface="Gill Sans MT" panose="020B0502020104020203"/>
                <a:ea typeface="+mn-ea"/>
                <a:cs typeface="+mn-cs"/>
              </a:rPr>
              <a:t>Mini Whiteboards</a:t>
            </a:r>
          </a:p>
          <a:p>
            <a:pPr marL="0" lvl="0" indent="0">
              <a:buNone/>
              <a:defRPr/>
            </a:pPr>
            <a:r>
              <a:rPr lang="en-GB" dirty="0">
                <a:solidFill>
                  <a:sysClr val="windowText" lastClr="000000"/>
                </a:solidFill>
                <a:latin typeface="Gill Sans MT" panose="020B0502020104020203"/>
                <a:hlinkClick r:id="rId2"/>
              </a:rPr>
              <a:t>https://twitter.com/MrStoneEnglish/status/1351592489724092418?s=20</a:t>
            </a:r>
            <a:r>
              <a:rPr lang="en-GB" dirty="0">
                <a:solidFill>
                  <a:sysClr val="windowText" lastClr="000000"/>
                </a:solidFill>
                <a:latin typeface="Gill Sans MT" panose="020B0502020104020203"/>
              </a:rPr>
              <a:t> </a:t>
            </a:r>
            <a:endParaRPr kumimoji="0" lang="en-GB" b="0" i="1" u="none" strike="noStrike" kern="1200" cap="none" spc="0" normalizeH="0" baseline="0" dirty="0">
              <a:ln>
                <a:noFill/>
              </a:ln>
              <a:solidFill>
                <a:sysClr val="windowText" lastClr="000000"/>
              </a:solidFill>
              <a:effectLst/>
              <a:uLnTx/>
              <a:uFillTx/>
              <a:latin typeface="Gill Sans MT" panose="020B0502020104020203"/>
            </a:endParaRPr>
          </a:p>
        </p:txBody>
      </p:sp>
      <p:pic>
        <p:nvPicPr>
          <p:cNvPr id="4" name="Picture 3">
            <a:extLst>
              <a:ext uri="{FF2B5EF4-FFF2-40B4-BE49-F238E27FC236}">
                <a16:creationId xmlns:a16="http://schemas.microsoft.com/office/drawing/2014/main" id="{19B75CEE-AC9A-454A-8CAF-6B4B5BE91833}"/>
              </a:ext>
            </a:extLst>
          </p:cNvPr>
          <p:cNvPicPr>
            <a:picLocks noChangeAspect="1"/>
          </p:cNvPicPr>
          <p:nvPr/>
        </p:nvPicPr>
        <p:blipFill>
          <a:blip r:embed="rId3"/>
          <a:stretch>
            <a:fillRect/>
          </a:stretch>
        </p:blipFill>
        <p:spPr>
          <a:xfrm>
            <a:off x="6910495" y="199238"/>
            <a:ext cx="5005061" cy="6459523"/>
          </a:xfrm>
          <a:prstGeom prst="rect">
            <a:avLst/>
          </a:prstGeom>
        </p:spPr>
      </p:pic>
    </p:spTree>
    <p:extLst>
      <p:ext uri="{BB962C8B-B14F-4D97-AF65-F5344CB8AC3E}">
        <p14:creationId xmlns:p14="http://schemas.microsoft.com/office/powerpoint/2010/main" val="2363232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108000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Asesu Dealltwriaeth</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dirty="0">
                <a:ln>
                  <a:noFill/>
                </a:ln>
                <a:solidFill>
                  <a:sysClr val="windowText" lastClr="000000"/>
                </a:solidFill>
                <a:effectLst/>
                <a:uLnTx/>
                <a:uFillTx/>
                <a:latin typeface="Gill Sans MT" panose="020B0502020104020203"/>
                <a:ea typeface="+mj-ea"/>
                <a:cs typeface="+mj-cs"/>
              </a:rPr>
              <a:t>Assessing Understanding</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1825625"/>
            <a:ext cx="4463229" cy="435133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buNone/>
              <a:defRPr/>
            </a:pPr>
            <a:r>
              <a:rPr kumimoji="0" lang="cy-GB" sz="2100" b="0" i="0" u="none" strike="noStrike" kern="1200" cap="none" spc="0" normalizeH="0" baseline="0" dirty="0">
                <a:ln>
                  <a:noFill/>
                </a:ln>
                <a:solidFill>
                  <a:sysClr val="windowText" lastClr="000000"/>
                </a:solidFill>
                <a:effectLst/>
                <a:uLnTx/>
                <a:uFillTx/>
                <a:latin typeface="Gill Sans MT" panose="020B0502020104020203"/>
                <a:ea typeface="+mn-ea"/>
                <a:cs typeface="+mn-cs"/>
              </a:rPr>
              <a:t>Byrddau Gwyn Bach</a:t>
            </a:r>
            <a:br>
              <a:rPr kumimoji="0" lang="cy-GB" sz="2100" b="0" i="0" u="none" strike="noStrike" kern="1200" cap="none" spc="0" normalizeH="0" baseline="0" dirty="0">
                <a:ln>
                  <a:noFill/>
                </a:ln>
                <a:solidFill>
                  <a:sysClr val="windowText" lastClr="000000"/>
                </a:solidFill>
                <a:effectLst/>
                <a:uLnTx/>
                <a:uFillTx/>
                <a:latin typeface="Gill Sans MT" panose="020B0502020104020203"/>
                <a:ea typeface="+mn-ea"/>
                <a:cs typeface="+mn-cs"/>
              </a:rPr>
            </a:br>
            <a:r>
              <a:rPr kumimoji="0" lang="en-GB" sz="2100" b="0" i="1" u="none" strike="noStrike" kern="1200" cap="none" spc="0" normalizeH="0" baseline="0" dirty="0">
                <a:ln>
                  <a:noFill/>
                </a:ln>
                <a:solidFill>
                  <a:sysClr val="windowText" lastClr="000000"/>
                </a:solidFill>
                <a:effectLst/>
                <a:uLnTx/>
                <a:uFillTx/>
                <a:latin typeface="Gill Sans MT" panose="020B0502020104020203"/>
                <a:ea typeface="+mn-ea"/>
                <a:cs typeface="+mn-cs"/>
              </a:rPr>
              <a:t>Mini Whiteboards</a:t>
            </a:r>
          </a:p>
          <a:p>
            <a:pPr marL="0" lvl="0" indent="0">
              <a:buNone/>
              <a:defRPr/>
            </a:pPr>
            <a:r>
              <a:rPr lang="en-GB" dirty="0">
                <a:solidFill>
                  <a:sysClr val="windowText" lastClr="000000"/>
                </a:solidFill>
                <a:latin typeface="Gill Sans MT" panose="020B0502020104020203"/>
                <a:hlinkClick r:id="rId2"/>
              </a:rPr>
              <a:t>whiteboard.fi </a:t>
            </a:r>
            <a:endParaRPr kumimoji="0" lang="en-GB" b="0" u="none" strike="noStrike" kern="1200" cap="none" spc="0" normalizeH="0" baseline="0" dirty="0">
              <a:ln>
                <a:noFill/>
              </a:ln>
              <a:solidFill>
                <a:sysClr val="windowText" lastClr="000000"/>
              </a:solidFill>
              <a:effectLst/>
              <a:uLnTx/>
              <a:uFillTx/>
              <a:latin typeface="Gill Sans MT" panose="020B0502020104020203"/>
            </a:endParaRPr>
          </a:p>
        </p:txBody>
      </p:sp>
      <p:pic>
        <p:nvPicPr>
          <p:cNvPr id="4" name="Picture 3">
            <a:extLst>
              <a:ext uri="{FF2B5EF4-FFF2-40B4-BE49-F238E27FC236}">
                <a16:creationId xmlns:a16="http://schemas.microsoft.com/office/drawing/2014/main" id="{1D1E85B5-9812-4FFD-9FE1-A0BEF03F82D3}"/>
              </a:ext>
            </a:extLst>
          </p:cNvPr>
          <p:cNvPicPr>
            <a:picLocks noChangeAspect="1"/>
          </p:cNvPicPr>
          <p:nvPr/>
        </p:nvPicPr>
        <p:blipFill>
          <a:blip r:embed="rId3"/>
          <a:stretch>
            <a:fillRect/>
          </a:stretch>
        </p:blipFill>
        <p:spPr>
          <a:xfrm>
            <a:off x="5339773" y="524107"/>
            <a:ext cx="6568010" cy="5968767"/>
          </a:xfrm>
          <a:prstGeom prst="rect">
            <a:avLst/>
          </a:prstGeom>
        </p:spPr>
      </p:pic>
    </p:spTree>
    <p:extLst>
      <p:ext uri="{BB962C8B-B14F-4D97-AF65-F5344CB8AC3E}">
        <p14:creationId xmlns:p14="http://schemas.microsoft.com/office/powerpoint/2010/main" val="3029245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EA9ECEC-96CE-4FB7-B60F-439F8005514E}"/>
              </a:ext>
            </a:extLst>
          </p:cNvPr>
          <p:cNvSpPr txBox="1"/>
          <p:nvPr/>
        </p:nvSpPr>
        <p:spPr>
          <a:xfrm>
            <a:off x="178486" y="6325299"/>
            <a:ext cx="7027950" cy="369332"/>
          </a:xfrm>
          <a:prstGeom prst="rect">
            <a:avLst/>
          </a:prstGeom>
          <a:noFill/>
        </p:spPr>
        <p:txBody>
          <a:bodyPr wrap="none" rtlCol="0">
            <a:spAutoFit/>
          </a:bodyPr>
          <a:lstStyle/>
          <a:p>
            <a:r>
              <a:rPr lang="cy-GB" b="0" i="0" dirty="0">
                <a:solidFill>
                  <a:srgbClr val="000000"/>
                </a:solidFill>
                <a:effectLst/>
                <a:latin typeface="Gill Sans MT" panose="020B0502020104020203" pitchFamily="34" charset="0"/>
                <a:hlinkClick r:id="rId2"/>
              </a:rPr>
              <a:t>https://twitter.com/MathsRhydywaun/status/1353787193605713920?s=20</a:t>
            </a:r>
            <a:r>
              <a:rPr lang="cy-GB" b="0" i="0" dirty="0">
                <a:solidFill>
                  <a:srgbClr val="000000"/>
                </a:solidFill>
                <a:effectLst/>
                <a:latin typeface="Gill Sans MT" panose="020B0502020104020203" pitchFamily="34" charset="0"/>
              </a:rPr>
              <a:t> </a:t>
            </a:r>
            <a:endParaRPr lang="cy-GB" dirty="0">
              <a:latin typeface="Gill Sans MT" panose="020B0502020104020203" pitchFamily="34" charset="0"/>
            </a:endParaRPr>
          </a:p>
        </p:txBody>
      </p:sp>
      <p:pic>
        <p:nvPicPr>
          <p:cNvPr id="3" name="Picture 2">
            <a:extLst>
              <a:ext uri="{FF2B5EF4-FFF2-40B4-BE49-F238E27FC236}">
                <a16:creationId xmlns:a16="http://schemas.microsoft.com/office/drawing/2014/main" id="{C27172ED-DF19-4C17-BB14-CB9E91F91F0C}"/>
              </a:ext>
            </a:extLst>
          </p:cNvPr>
          <p:cNvPicPr>
            <a:picLocks noChangeAspect="1"/>
          </p:cNvPicPr>
          <p:nvPr/>
        </p:nvPicPr>
        <p:blipFill>
          <a:blip r:embed="rId3"/>
          <a:stretch>
            <a:fillRect/>
          </a:stretch>
        </p:blipFill>
        <p:spPr>
          <a:xfrm>
            <a:off x="3257550" y="890587"/>
            <a:ext cx="5676900" cy="5076825"/>
          </a:xfrm>
          <a:prstGeom prst="rect">
            <a:avLst/>
          </a:prstGeom>
        </p:spPr>
      </p:pic>
    </p:spTree>
    <p:extLst>
      <p:ext uri="{BB962C8B-B14F-4D97-AF65-F5344CB8AC3E}">
        <p14:creationId xmlns:p14="http://schemas.microsoft.com/office/powerpoint/2010/main" val="1826450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10721417"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Byrddau Gwyn Bach</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noProof="0" dirty="0">
                <a:ln>
                  <a:noFill/>
                </a:ln>
                <a:solidFill>
                  <a:sysClr val="windowText" lastClr="000000"/>
                </a:solidFill>
                <a:effectLst/>
                <a:uLnTx/>
                <a:uFillTx/>
                <a:latin typeface="Gill Sans MT" panose="020B0502020104020203"/>
                <a:ea typeface="+mj-ea"/>
                <a:cs typeface="+mj-cs"/>
              </a:rPr>
              <a:t>Mini Whiteboards</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1" y="1825624"/>
            <a:ext cx="4178004" cy="4849813"/>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marR="0" lvl="0" indent="-457200" algn="l" defTabSz="685800" rtl="0" eaLnBrk="1" fontAlgn="auto" latinLnBrk="0" hangingPunct="1">
              <a:lnSpc>
                <a:spcPct val="90000"/>
              </a:lnSpc>
              <a:spcBef>
                <a:spcPts val="750"/>
              </a:spcBef>
              <a:spcAft>
                <a:spcPts val="0"/>
              </a:spcAft>
              <a:buClrTx/>
              <a:buSzTx/>
              <a:buFont typeface="+mj-lt"/>
              <a:buAutoNum type="arabicPeriod"/>
              <a:tabLst/>
              <a:defRPr/>
            </a:pPr>
            <a:r>
              <a:rPr kumimoji="0" lang="cy-GB" sz="2100" b="0" i="0" u="none" strike="noStrike" kern="1200" cap="none" spc="0" normalizeH="0" baseline="0" noProof="0" dirty="0">
                <a:ln>
                  <a:noFill/>
                </a:ln>
                <a:solidFill>
                  <a:sysClr val="windowText" lastClr="000000"/>
                </a:solidFill>
                <a:effectLst/>
                <a:uLnTx/>
                <a:uFillTx/>
                <a:latin typeface="Gill Sans MT" panose="020B0502020104020203"/>
                <a:ea typeface="+mn-ea"/>
                <a:cs typeface="+mn-cs"/>
              </a:rPr>
              <a:t>Asesu dealltwriaeth o dasg penodol.</a:t>
            </a:r>
            <a:br>
              <a:rPr lang="en-GB" i="1" dirty="0">
                <a:solidFill>
                  <a:sysClr val="windowText" lastClr="000000"/>
                </a:solidFill>
                <a:latin typeface="Gill Sans MT" panose="020B0502020104020203"/>
              </a:rPr>
            </a:br>
            <a:r>
              <a:rPr lang="en-GB" i="1" dirty="0">
                <a:solidFill>
                  <a:sysClr val="windowText" lastClr="000000"/>
                </a:solidFill>
                <a:latin typeface="Gill Sans MT" panose="020B0502020104020203"/>
              </a:rPr>
              <a:t>To assess understanding of a particular task.</a:t>
            </a:r>
          </a:p>
          <a:p>
            <a:pPr marL="457200" marR="0" lvl="0" indent="-457200" algn="l" defTabSz="685800" rtl="0" eaLnBrk="1" fontAlgn="auto" latinLnBrk="0" hangingPunct="1">
              <a:lnSpc>
                <a:spcPct val="90000"/>
              </a:lnSpc>
              <a:spcBef>
                <a:spcPts val="750"/>
              </a:spcBef>
              <a:spcAft>
                <a:spcPts val="0"/>
              </a:spcAft>
              <a:buClrTx/>
              <a:buSzTx/>
              <a:buFont typeface="+mj-lt"/>
              <a:buAutoNum type="arabicPeriod"/>
              <a:tabLst/>
              <a:defRPr/>
            </a:pPr>
            <a:r>
              <a:rPr kumimoji="0" lang="cy-GB" sz="2100" b="0" u="none" strike="noStrike" kern="1200" cap="none" spc="0" normalizeH="0" baseline="0" dirty="0">
                <a:ln>
                  <a:noFill/>
                </a:ln>
                <a:solidFill>
                  <a:sysClr val="windowText" lastClr="000000"/>
                </a:solidFill>
                <a:effectLst/>
                <a:uLnTx/>
                <a:uFillTx/>
                <a:latin typeface="Gill Sans MT" panose="020B0502020104020203"/>
                <a:ea typeface="+mn-ea"/>
                <a:cs typeface="+mn-cs"/>
              </a:rPr>
              <a:t>Gofyn am gymorth yn ystod y wers, heb ddefnyddio’r blwch sgwrsio.</a:t>
            </a:r>
            <a:br>
              <a:rPr kumimoji="0" lang="en-GB" sz="2100" b="0" i="1" u="none" strike="noStrike" kern="1200" cap="none" spc="0" normalizeH="0" baseline="0" noProof="0" dirty="0">
                <a:ln>
                  <a:noFill/>
                </a:ln>
                <a:solidFill>
                  <a:sysClr val="windowText" lastClr="000000"/>
                </a:solidFill>
                <a:effectLst/>
                <a:uLnTx/>
                <a:uFillTx/>
                <a:latin typeface="Gill Sans MT" panose="020B0502020104020203"/>
                <a:ea typeface="+mn-ea"/>
                <a:cs typeface="+mn-cs"/>
              </a:rPr>
            </a:br>
            <a:r>
              <a:rPr kumimoji="0" lang="en-GB" sz="2100" b="0" i="1" u="none" strike="noStrike" kern="1200" cap="none" spc="0" normalizeH="0" baseline="0" noProof="0" dirty="0">
                <a:ln>
                  <a:noFill/>
                </a:ln>
                <a:solidFill>
                  <a:sysClr val="windowText" lastClr="000000"/>
                </a:solidFill>
                <a:effectLst/>
                <a:uLnTx/>
                <a:uFillTx/>
                <a:latin typeface="Gill Sans MT" panose="020B0502020104020203"/>
                <a:ea typeface="+mn-ea"/>
                <a:cs typeface="+mn-cs"/>
              </a:rPr>
              <a:t>Ask for help during a lesson without using the chat box.</a:t>
            </a:r>
          </a:p>
          <a:p>
            <a:pPr marL="457200" marR="0" lvl="0" indent="-457200" algn="l" defTabSz="685800" rtl="0" eaLnBrk="1" fontAlgn="auto" latinLnBrk="0" hangingPunct="1">
              <a:lnSpc>
                <a:spcPct val="90000"/>
              </a:lnSpc>
              <a:spcBef>
                <a:spcPts val="750"/>
              </a:spcBef>
              <a:spcAft>
                <a:spcPts val="0"/>
              </a:spcAft>
              <a:buClrTx/>
              <a:buSzTx/>
              <a:buFont typeface="+mj-lt"/>
              <a:buAutoNum type="arabicPeriod"/>
              <a:tabLst/>
              <a:defRPr/>
            </a:pPr>
            <a:endParaRPr kumimoji="0" lang="cy-GB" sz="2100" b="0" i="0" u="none" strike="noStrike" kern="1200" cap="none" spc="0" normalizeH="0" baseline="0" noProof="0" dirty="0">
              <a:ln>
                <a:noFill/>
              </a:ln>
              <a:solidFill>
                <a:sysClr val="windowText" lastClr="000000"/>
              </a:solidFill>
              <a:effectLst/>
              <a:uLnTx/>
              <a:uFillTx/>
              <a:latin typeface="Gill Sans MT" panose="020B0502020104020203"/>
              <a:ea typeface="+mn-ea"/>
              <a:cs typeface="+mn-cs"/>
            </a:endParaRPr>
          </a:p>
        </p:txBody>
      </p:sp>
      <p:pic>
        <p:nvPicPr>
          <p:cNvPr id="1026" name="Picture 2" descr="Image">
            <a:extLst>
              <a:ext uri="{FF2B5EF4-FFF2-40B4-BE49-F238E27FC236}">
                <a16:creationId xmlns:a16="http://schemas.microsoft.com/office/drawing/2014/main" id="{C3F963DF-C485-4321-9724-85623FE9AE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3267" y="1825624"/>
            <a:ext cx="6821227" cy="3767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3380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EA9ECEC-96CE-4FB7-B60F-439F8005514E}"/>
              </a:ext>
            </a:extLst>
          </p:cNvPr>
          <p:cNvSpPr txBox="1"/>
          <p:nvPr/>
        </p:nvSpPr>
        <p:spPr>
          <a:xfrm>
            <a:off x="178486" y="6325299"/>
            <a:ext cx="6490238" cy="369332"/>
          </a:xfrm>
          <a:prstGeom prst="rect">
            <a:avLst/>
          </a:prstGeom>
          <a:noFill/>
        </p:spPr>
        <p:txBody>
          <a:bodyPr wrap="none" rtlCol="0">
            <a:spAutoFit/>
          </a:bodyPr>
          <a:lstStyle/>
          <a:p>
            <a:r>
              <a:rPr lang="cy-GB" b="0" i="0" dirty="0">
                <a:solidFill>
                  <a:srgbClr val="000000"/>
                </a:solidFill>
                <a:effectLst/>
                <a:latin typeface="Gill Sans MT" panose="020B0502020104020203" pitchFamily="34" charset="0"/>
                <a:hlinkClick r:id="rId2"/>
              </a:rPr>
              <a:t>https://twitter.com/JasonElsom/status/1351999026040885249?s=20</a:t>
            </a:r>
            <a:r>
              <a:rPr lang="cy-GB" b="0" i="0" dirty="0">
                <a:solidFill>
                  <a:srgbClr val="000000"/>
                </a:solidFill>
                <a:effectLst/>
                <a:latin typeface="Gill Sans MT" panose="020B0502020104020203" pitchFamily="34" charset="0"/>
              </a:rPr>
              <a:t> </a:t>
            </a:r>
            <a:endParaRPr lang="cy-GB" dirty="0">
              <a:latin typeface="Gill Sans MT" panose="020B0502020104020203" pitchFamily="34" charset="0"/>
            </a:endParaRPr>
          </a:p>
        </p:txBody>
      </p:sp>
      <p:pic>
        <p:nvPicPr>
          <p:cNvPr id="10" name="Picture 9">
            <a:extLst>
              <a:ext uri="{FF2B5EF4-FFF2-40B4-BE49-F238E27FC236}">
                <a16:creationId xmlns:a16="http://schemas.microsoft.com/office/drawing/2014/main" id="{E6CD01D5-4161-4A27-80EF-52A1A514BA4F}"/>
              </a:ext>
            </a:extLst>
          </p:cNvPr>
          <p:cNvPicPr>
            <a:picLocks noChangeAspect="1"/>
          </p:cNvPicPr>
          <p:nvPr/>
        </p:nvPicPr>
        <p:blipFill>
          <a:blip r:embed="rId3"/>
          <a:stretch>
            <a:fillRect/>
          </a:stretch>
        </p:blipFill>
        <p:spPr>
          <a:xfrm>
            <a:off x="3281362" y="1900237"/>
            <a:ext cx="5629275" cy="3057525"/>
          </a:xfrm>
          <a:prstGeom prst="rect">
            <a:avLst/>
          </a:prstGeom>
        </p:spPr>
      </p:pic>
    </p:spTree>
    <p:extLst>
      <p:ext uri="{BB962C8B-B14F-4D97-AF65-F5344CB8AC3E}">
        <p14:creationId xmlns:p14="http://schemas.microsoft.com/office/powerpoint/2010/main" val="941366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EA9ECEC-96CE-4FB7-B60F-439F8005514E}"/>
              </a:ext>
            </a:extLst>
          </p:cNvPr>
          <p:cNvSpPr txBox="1"/>
          <p:nvPr/>
        </p:nvSpPr>
        <p:spPr>
          <a:xfrm>
            <a:off x="178486" y="6325299"/>
            <a:ext cx="6490238" cy="369332"/>
          </a:xfrm>
          <a:prstGeom prst="rect">
            <a:avLst/>
          </a:prstGeom>
          <a:noFill/>
        </p:spPr>
        <p:txBody>
          <a:bodyPr wrap="none" rtlCol="0">
            <a:spAutoFit/>
          </a:bodyPr>
          <a:lstStyle/>
          <a:p>
            <a:r>
              <a:rPr lang="cy-GB" b="0" i="0" dirty="0">
                <a:solidFill>
                  <a:srgbClr val="000000"/>
                </a:solidFill>
                <a:effectLst/>
                <a:latin typeface="Gill Sans MT" panose="020B0502020104020203" pitchFamily="34" charset="0"/>
                <a:hlinkClick r:id="rId2"/>
              </a:rPr>
              <a:t>https://twitter.com/jjsteaching/status/1352257668719718411?s=20</a:t>
            </a:r>
            <a:r>
              <a:rPr lang="cy-GB" b="0" i="0" dirty="0">
                <a:solidFill>
                  <a:srgbClr val="000000"/>
                </a:solidFill>
                <a:effectLst/>
                <a:latin typeface="Gill Sans MT" panose="020B0502020104020203" pitchFamily="34" charset="0"/>
              </a:rPr>
              <a:t> </a:t>
            </a:r>
            <a:endParaRPr lang="cy-GB" dirty="0">
              <a:latin typeface="Gill Sans MT" panose="020B0502020104020203" pitchFamily="34" charset="0"/>
            </a:endParaRPr>
          </a:p>
        </p:txBody>
      </p:sp>
      <p:pic>
        <p:nvPicPr>
          <p:cNvPr id="3" name="Picture 2">
            <a:extLst>
              <a:ext uri="{FF2B5EF4-FFF2-40B4-BE49-F238E27FC236}">
                <a16:creationId xmlns:a16="http://schemas.microsoft.com/office/drawing/2014/main" id="{CC64CDF9-B945-488E-ADE9-2D09583F5353}"/>
              </a:ext>
            </a:extLst>
          </p:cNvPr>
          <p:cNvPicPr>
            <a:picLocks noChangeAspect="1"/>
          </p:cNvPicPr>
          <p:nvPr/>
        </p:nvPicPr>
        <p:blipFill>
          <a:blip r:embed="rId3"/>
          <a:stretch>
            <a:fillRect/>
          </a:stretch>
        </p:blipFill>
        <p:spPr>
          <a:xfrm>
            <a:off x="3181350" y="2185987"/>
            <a:ext cx="5829300" cy="2486025"/>
          </a:xfrm>
          <a:prstGeom prst="rect">
            <a:avLst/>
          </a:prstGeom>
        </p:spPr>
      </p:pic>
    </p:spTree>
    <p:extLst>
      <p:ext uri="{BB962C8B-B14F-4D97-AF65-F5344CB8AC3E}">
        <p14:creationId xmlns:p14="http://schemas.microsoft.com/office/powerpoint/2010/main" val="4286376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 name="Subtitle 2"/>
          <p:cNvSpPr txBox="1">
            <a:spLocks/>
          </p:cNvSpPr>
          <p:nvPr/>
        </p:nvSpPr>
        <p:spPr>
          <a:xfrm>
            <a:off x="256170" y="6119054"/>
            <a:ext cx="1834979" cy="360000"/>
          </a:xfrm>
          <a:prstGeom prst="rect">
            <a:avLst/>
          </a:prstGeom>
          <a:solidFill>
            <a:srgbClr val="FFFFFF">
              <a:alpha val="89804"/>
            </a:srgbClr>
          </a:solidFill>
          <a:scene3d>
            <a:camera prst="perspectiveHeroicExtremeRightFacing"/>
            <a:lightRig rig="threePt" dir="t"/>
          </a:scene3d>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cy-GB" sz="1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@mathemateg</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994094">
            <a:off x="322073" y="6159451"/>
            <a:ext cx="468000" cy="468000"/>
          </a:xfrm>
          <a:prstGeom prst="rect">
            <a:avLst/>
          </a:prstGeom>
        </p:spPr>
      </p:pic>
      <p:sp>
        <p:nvSpPr>
          <p:cNvPr id="7" name="Subtitle 2"/>
          <p:cNvSpPr txBox="1">
            <a:spLocks/>
          </p:cNvSpPr>
          <p:nvPr/>
        </p:nvSpPr>
        <p:spPr>
          <a:xfrm>
            <a:off x="9128918" y="6119054"/>
            <a:ext cx="2844236" cy="360000"/>
          </a:xfrm>
          <a:prstGeom prst="rect">
            <a:avLst/>
          </a:prstGeom>
          <a:solidFill>
            <a:srgbClr val="FFFFFF">
              <a:alpha val="89804"/>
            </a:srgbClr>
          </a:solidFill>
          <a:scene3d>
            <a:camera prst="perspectiveHeroicExtremeLeftFacing"/>
            <a:lightRig rig="threePt" dir="t"/>
          </a:scene3d>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cy-GB" sz="1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/adolygumathemateg</a:t>
            </a:r>
          </a:p>
        </p:txBody>
      </p:sp>
      <p:pic>
        <p:nvPicPr>
          <p:cNvPr id="9" name="Picture 8"/>
          <p:cNvPicPr/>
          <p:nvPr/>
        </p:nvPicPr>
        <p:blipFill>
          <a:blip r:embed="rId4" cstate="print">
            <a:extLst>
              <a:ext uri="{28A0092B-C50C-407E-A947-70E740481C1C}">
                <a14:useLocalDpi xmlns:a14="http://schemas.microsoft.com/office/drawing/2010/main" val="0"/>
              </a:ext>
            </a:extLst>
          </a:blip>
          <a:srcRect/>
          <a:stretch>
            <a:fillRect/>
          </a:stretch>
        </p:blipFill>
        <p:spPr bwMode="auto">
          <a:xfrm rot="438991">
            <a:off x="9544470" y="6071793"/>
            <a:ext cx="504000" cy="233046"/>
          </a:xfrm>
          <a:prstGeom prst="rect">
            <a:avLst/>
          </a:prstGeom>
          <a:noFill/>
          <a:ln>
            <a:noFill/>
          </a:ln>
        </p:spPr>
      </p:pic>
      <p:sp>
        <p:nvSpPr>
          <p:cNvPr id="17" name="Title 1">
            <a:extLst>
              <a:ext uri="{FF2B5EF4-FFF2-40B4-BE49-F238E27FC236}">
                <a16:creationId xmlns:a16="http://schemas.microsoft.com/office/drawing/2014/main" id="{782A3E9C-9632-4B95-A768-6B1A545D1C66}"/>
              </a:ext>
            </a:extLst>
          </p:cNvPr>
          <p:cNvSpPr txBox="1">
            <a:spLocks/>
          </p:cNvSpPr>
          <p:nvPr/>
        </p:nvSpPr>
        <p:spPr>
          <a:xfrm>
            <a:off x="2667000" y="1631090"/>
            <a:ext cx="6858000" cy="1483455"/>
          </a:xfrm>
          <a:prstGeom prst="rect">
            <a:avLst/>
          </a:prstGeom>
          <a:solidFill>
            <a:srgbClr val="FFFFFF">
              <a:alpha val="89804"/>
            </a:srgbClr>
          </a:solidFill>
          <a:effectLst>
            <a:softEdge rad="31750"/>
          </a:effectLst>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cy-GB" sz="45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Technegau ar gyfer </a:t>
            </a:r>
            <a:br>
              <a:rPr kumimoji="0" lang="cy-GB" sz="45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cy-GB" sz="45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dysgu ar-lein</a:t>
            </a:r>
          </a:p>
        </p:txBody>
      </p:sp>
      <p:sp>
        <p:nvSpPr>
          <p:cNvPr id="18" name="Subtitle 2">
            <a:extLst>
              <a:ext uri="{FF2B5EF4-FFF2-40B4-BE49-F238E27FC236}">
                <a16:creationId xmlns:a16="http://schemas.microsoft.com/office/drawing/2014/main" id="{3230BE4E-6CCC-4346-B5AA-6BD7E4C5AD1E}"/>
              </a:ext>
            </a:extLst>
          </p:cNvPr>
          <p:cNvSpPr txBox="1">
            <a:spLocks/>
          </p:cNvSpPr>
          <p:nvPr/>
        </p:nvSpPr>
        <p:spPr>
          <a:xfrm>
            <a:off x="2667000" y="3206621"/>
            <a:ext cx="6858000" cy="862870"/>
          </a:xfrm>
          <a:prstGeom prst="rect">
            <a:avLst/>
          </a:prstGeom>
          <a:solidFill>
            <a:srgbClr val="FFFFFF">
              <a:alpha val="89804"/>
            </a:srgbClr>
          </a:solidFill>
          <a:effectLst>
            <a:softEdge rad="31750"/>
          </a:effectLst>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cy-GB" sz="3200" b="0" i="1" u="none" strike="noStrike" kern="1200" cap="none" spc="0" normalizeH="0" baseline="0" noProof="0" dirty="0">
                <a:ln>
                  <a:noFill/>
                </a:ln>
                <a:solidFill>
                  <a:sysClr val="windowText" lastClr="000000"/>
                </a:solidFill>
                <a:effectLst/>
                <a:uLnTx/>
                <a:uFillTx/>
                <a:latin typeface="Gill Sans MT" panose="020B0502020104020203"/>
                <a:ea typeface="+mn-ea"/>
                <a:cs typeface="+mn-cs"/>
              </a:rPr>
              <a:t>Techniques for teaching on-line</a:t>
            </a:r>
          </a:p>
        </p:txBody>
      </p:sp>
    </p:spTree>
    <p:extLst>
      <p:ext uri="{BB962C8B-B14F-4D97-AF65-F5344CB8AC3E}">
        <p14:creationId xmlns:p14="http://schemas.microsoft.com/office/powerpoint/2010/main" val="3350769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EA9ECEC-96CE-4FB7-B60F-439F8005514E}"/>
              </a:ext>
            </a:extLst>
          </p:cNvPr>
          <p:cNvSpPr txBox="1"/>
          <p:nvPr/>
        </p:nvSpPr>
        <p:spPr>
          <a:xfrm>
            <a:off x="178486" y="6325299"/>
            <a:ext cx="6868547" cy="369332"/>
          </a:xfrm>
          <a:prstGeom prst="rect">
            <a:avLst/>
          </a:prstGeom>
          <a:noFill/>
        </p:spPr>
        <p:txBody>
          <a:bodyPr wrap="none" rtlCol="0">
            <a:spAutoFit/>
          </a:bodyPr>
          <a:lstStyle/>
          <a:p>
            <a:r>
              <a:rPr lang="cy-GB" b="0" i="0" dirty="0">
                <a:solidFill>
                  <a:srgbClr val="000000"/>
                </a:solidFill>
                <a:effectLst/>
                <a:latin typeface="Gill Sans MT" panose="020B0502020104020203" pitchFamily="34" charset="0"/>
                <a:hlinkClick r:id="rId2"/>
              </a:rPr>
              <a:t>https://twitter.com/HeadOnTheHill/status/1352279418639626240?s=20</a:t>
            </a:r>
            <a:r>
              <a:rPr lang="cy-GB" b="0" i="0" dirty="0">
                <a:solidFill>
                  <a:srgbClr val="000000"/>
                </a:solidFill>
                <a:effectLst/>
                <a:latin typeface="Gill Sans MT" panose="020B0502020104020203" pitchFamily="34" charset="0"/>
              </a:rPr>
              <a:t> </a:t>
            </a:r>
            <a:endParaRPr lang="cy-GB" dirty="0">
              <a:latin typeface="Gill Sans MT" panose="020B0502020104020203" pitchFamily="34" charset="0"/>
            </a:endParaRPr>
          </a:p>
        </p:txBody>
      </p:sp>
      <p:pic>
        <p:nvPicPr>
          <p:cNvPr id="7" name="Picture 6">
            <a:extLst>
              <a:ext uri="{FF2B5EF4-FFF2-40B4-BE49-F238E27FC236}">
                <a16:creationId xmlns:a16="http://schemas.microsoft.com/office/drawing/2014/main" id="{86C6FA36-AE29-4FD3-8BA4-91EBE0A0A422}"/>
              </a:ext>
            </a:extLst>
          </p:cNvPr>
          <p:cNvPicPr>
            <a:picLocks noChangeAspect="1"/>
          </p:cNvPicPr>
          <p:nvPr/>
        </p:nvPicPr>
        <p:blipFill>
          <a:blip r:embed="rId3"/>
          <a:stretch>
            <a:fillRect/>
          </a:stretch>
        </p:blipFill>
        <p:spPr>
          <a:xfrm>
            <a:off x="3267075" y="2157412"/>
            <a:ext cx="5657850" cy="2543175"/>
          </a:xfrm>
          <a:prstGeom prst="rect">
            <a:avLst/>
          </a:prstGeom>
        </p:spPr>
      </p:pic>
    </p:spTree>
    <p:extLst>
      <p:ext uri="{BB962C8B-B14F-4D97-AF65-F5344CB8AC3E}">
        <p14:creationId xmlns:p14="http://schemas.microsoft.com/office/powerpoint/2010/main" val="394437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108000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Rhesymau dros beidio cynnal gwersi byw</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dirty="0">
                <a:ln>
                  <a:noFill/>
                </a:ln>
                <a:solidFill>
                  <a:sysClr val="windowText" lastClr="000000"/>
                </a:solidFill>
                <a:effectLst/>
                <a:uLnTx/>
                <a:uFillTx/>
                <a:latin typeface="Gill Sans MT" panose="020B0502020104020203"/>
                <a:ea typeface="+mj-ea"/>
                <a:cs typeface="+mj-cs"/>
              </a:rPr>
              <a:t>Reasons for not providing live lessons</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1825624"/>
            <a:ext cx="10800000" cy="4667249"/>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marR="0" lvl="0" indent="-457200" algn="l" defTabSz="685800" rtl="0" eaLnBrk="1" fontAlgn="auto" latinLnBrk="0" hangingPunct="1">
              <a:lnSpc>
                <a:spcPct val="90000"/>
              </a:lnSpc>
              <a:spcBef>
                <a:spcPts val="750"/>
              </a:spcBef>
              <a:spcAft>
                <a:spcPts val="0"/>
              </a:spcAft>
              <a:buClrTx/>
              <a:buSzTx/>
              <a:buFont typeface="+mj-lt"/>
              <a:buAutoNum type="arabicPeriod"/>
              <a:tabLst/>
              <a:defRPr/>
            </a:pPr>
            <a:r>
              <a:rPr kumimoji="0" lang="en-GB" sz="2100" u="none" strike="noStrike" kern="1200" cap="none" spc="0" normalizeH="0" baseline="0" noProof="0" dirty="0">
                <a:ln>
                  <a:noFill/>
                </a:ln>
                <a:solidFill>
                  <a:sysClr val="windowText" lastClr="000000"/>
                </a:solidFill>
                <a:effectLst/>
                <a:uLnTx/>
                <a:uFillTx/>
                <a:latin typeface="Gill Sans MT" panose="020B0502020104020203"/>
                <a:ea typeface="+mn-ea"/>
                <a:cs typeface="+mn-cs"/>
              </a:rPr>
              <a:t>Siblings can’t be online on one device at the same time (yes we’ve done our best to provide enough devices but they don’t all have their own). We are committed to equitable experiences for all during lockdown and a live offer wouldn’t align with that.</a:t>
            </a:r>
          </a:p>
          <a:p>
            <a:pPr marL="457200" marR="0" lvl="0" indent="-457200" algn="l" defTabSz="685800" rtl="0" eaLnBrk="1" fontAlgn="auto" latinLnBrk="0" hangingPunct="1">
              <a:lnSpc>
                <a:spcPct val="90000"/>
              </a:lnSpc>
              <a:spcBef>
                <a:spcPts val="750"/>
              </a:spcBef>
              <a:spcAft>
                <a:spcPts val="0"/>
              </a:spcAft>
              <a:buClrTx/>
              <a:buSzTx/>
              <a:buFont typeface="+mj-lt"/>
              <a:buAutoNum type="arabicPeriod"/>
              <a:tabLst/>
              <a:defRPr/>
            </a:pPr>
            <a:r>
              <a:rPr kumimoji="0" lang="en-GB" sz="2100" u="none" strike="noStrike" kern="1200" cap="none" spc="0" normalizeH="0" baseline="0" noProof="0" dirty="0">
                <a:ln>
                  <a:noFill/>
                </a:ln>
                <a:solidFill>
                  <a:sysClr val="windowText" lastClr="000000"/>
                </a:solidFill>
                <a:effectLst/>
                <a:uLnTx/>
                <a:uFillTx/>
                <a:latin typeface="Gill Sans MT" panose="020B0502020104020203"/>
                <a:ea typeface="+mn-ea"/>
                <a:cs typeface="+mn-cs"/>
              </a:rPr>
              <a:t>Some parents want live to allow pupils to check in with classmates. We have a ‘Posts’ page on Teams. It allows pupils to engage with each other in a safe way.</a:t>
            </a:r>
            <a:endParaRPr lang="en-GB" dirty="0">
              <a:solidFill>
                <a:sysClr val="windowText" lastClr="000000"/>
              </a:solidFill>
              <a:latin typeface="Gill Sans MT" panose="020B0502020104020203"/>
            </a:endParaRPr>
          </a:p>
          <a:p>
            <a:pPr marL="457200" marR="0" lvl="0" indent="-457200" algn="l" defTabSz="685800" rtl="0" eaLnBrk="1" fontAlgn="auto" latinLnBrk="0" hangingPunct="1">
              <a:lnSpc>
                <a:spcPct val="90000"/>
              </a:lnSpc>
              <a:spcBef>
                <a:spcPts val="750"/>
              </a:spcBef>
              <a:spcAft>
                <a:spcPts val="0"/>
              </a:spcAft>
              <a:buClrTx/>
              <a:buSzTx/>
              <a:buFont typeface="+mj-lt"/>
              <a:buAutoNum type="arabicPeriod"/>
              <a:tabLst/>
              <a:defRPr/>
            </a:pPr>
            <a:r>
              <a:rPr kumimoji="0" lang="en-GB" sz="2100" u="none" strike="noStrike" kern="1200" cap="none" spc="0" normalizeH="0" baseline="0" noProof="0" dirty="0">
                <a:ln>
                  <a:noFill/>
                </a:ln>
                <a:solidFill>
                  <a:sysClr val="windowText" lastClr="000000"/>
                </a:solidFill>
                <a:effectLst/>
                <a:uLnTx/>
                <a:uFillTx/>
                <a:latin typeface="Gill Sans MT" panose="020B0502020104020203"/>
                <a:ea typeface="+mn-ea"/>
                <a:cs typeface="+mn-cs"/>
              </a:rPr>
              <a:t>Assemblies allow pupils to continue to feel part of the community.  A live lesson wouldn’t necessarily provide that.</a:t>
            </a:r>
          </a:p>
          <a:p>
            <a:pPr marL="457200" marR="0" lvl="0" indent="-457200" algn="l" defTabSz="685800" rtl="0" eaLnBrk="1" fontAlgn="auto" latinLnBrk="0" hangingPunct="1">
              <a:lnSpc>
                <a:spcPct val="90000"/>
              </a:lnSpc>
              <a:spcBef>
                <a:spcPts val="750"/>
              </a:spcBef>
              <a:spcAft>
                <a:spcPts val="0"/>
              </a:spcAft>
              <a:buClrTx/>
              <a:buSzTx/>
              <a:buFont typeface="+mj-lt"/>
              <a:buAutoNum type="arabicPeriod"/>
              <a:tabLst/>
              <a:defRPr/>
            </a:pPr>
            <a:r>
              <a:rPr kumimoji="0" lang="en-GB" sz="2100" u="none" strike="noStrike" kern="1200" cap="none" spc="0" normalizeH="0" baseline="0" noProof="0" dirty="0">
                <a:ln>
                  <a:noFill/>
                </a:ln>
                <a:solidFill>
                  <a:sysClr val="windowText" lastClr="000000"/>
                </a:solidFill>
                <a:effectLst/>
                <a:uLnTx/>
                <a:uFillTx/>
                <a:latin typeface="Gill Sans MT" panose="020B0502020104020203"/>
                <a:ea typeface="+mn-ea"/>
                <a:cs typeface="+mn-cs"/>
              </a:rPr>
              <a:t>Learning is our focus. Work submitted on Teams is checked and pupils get individual feedback. We’re not convinced a live lesson provides the opportunity for this level of feedback.</a:t>
            </a:r>
            <a:endParaRPr lang="en-GB" dirty="0">
              <a:solidFill>
                <a:sysClr val="windowText" lastClr="000000"/>
              </a:solidFill>
              <a:latin typeface="Gill Sans MT" panose="020B0502020104020203"/>
            </a:endParaRPr>
          </a:p>
          <a:p>
            <a:pPr marL="457200" marR="0" lvl="0" indent="-457200" algn="l" defTabSz="685800" rtl="0" eaLnBrk="1" fontAlgn="auto" latinLnBrk="0" hangingPunct="1">
              <a:lnSpc>
                <a:spcPct val="90000"/>
              </a:lnSpc>
              <a:spcBef>
                <a:spcPts val="750"/>
              </a:spcBef>
              <a:spcAft>
                <a:spcPts val="0"/>
              </a:spcAft>
              <a:buClrTx/>
              <a:buSzTx/>
              <a:buFont typeface="+mj-lt"/>
              <a:buAutoNum type="arabicPeriod"/>
              <a:tabLst/>
              <a:defRPr/>
            </a:pPr>
            <a:r>
              <a:rPr kumimoji="0" lang="en-GB" sz="2100" u="none" strike="noStrike" kern="1200" cap="none" spc="0" normalizeH="0" baseline="0" noProof="0" dirty="0">
                <a:ln>
                  <a:noFill/>
                </a:ln>
                <a:solidFill>
                  <a:sysClr val="windowText" lastClr="000000"/>
                </a:solidFill>
                <a:effectLst/>
                <a:uLnTx/>
                <a:uFillTx/>
                <a:latin typeface="Gill Sans MT" panose="020B0502020104020203"/>
                <a:ea typeface="+mn-ea"/>
                <a:cs typeface="+mn-cs"/>
              </a:rPr>
              <a:t>Even if a live lesson does provide this level of feedback, when would staff have the time? They are working hard to manage everything. Time out to teach live cuts down on time interacting with pupils individually.</a:t>
            </a:r>
          </a:p>
          <a:p>
            <a:pPr marL="457200" marR="0" lvl="0" indent="-457200" algn="l" defTabSz="685800" rtl="0" eaLnBrk="1" fontAlgn="auto" latinLnBrk="0" hangingPunct="1">
              <a:lnSpc>
                <a:spcPct val="90000"/>
              </a:lnSpc>
              <a:spcBef>
                <a:spcPts val="750"/>
              </a:spcBef>
              <a:spcAft>
                <a:spcPts val="0"/>
              </a:spcAft>
              <a:buClrTx/>
              <a:buSzTx/>
              <a:buFont typeface="+mj-lt"/>
              <a:buAutoNum type="arabicPeriod"/>
              <a:tabLst/>
              <a:defRPr/>
            </a:pPr>
            <a:r>
              <a:rPr kumimoji="0" lang="en-GB" sz="2100" u="none" strike="noStrike" kern="1200" cap="none" spc="0" normalizeH="0" baseline="0" noProof="0" dirty="0">
                <a:ln>
                  <a:noFill/>
                </a:ln>
                <a:solidFill>
                  <a:sysClr val="windowText" lastClr="000000"/>
                </a:solidFill>
                <a:effectLst/>
                <a:uLnTx/>
                <a:uFillTx/>
                <a:latin typeface="Gill Sans MT" panose="020B0502020104020203"/>
                <a:ea typeface="+mn-ea"/>
                <a:cs typeface="+mn-cs"/>
              </a:rPr>
              <a:t>Live lessons are exhausting. Workload is already far exceeding normal teaching. We must safeguard the wellbeing of our staff.</a:t>
            </a:r>
          </a:p>
        </p:txBody>
      </p:sp>
      <p:sp>
        <p:nvSpPr>
          <p:cNvPr id="4" name="TextBox 3">
            <a:extLst>
              <a:ext uri="{FF2B5EF4-FFF2-40B4-BE49-F238E27FC236}">
                <a16:creationId xmlns:a16="http://schemas.microsoft.com/office/drawing/2014/main" id="{2300D761-4B12-4515-A3DD-E645F7CB17A0}"/>
              </a:ext>
            </a:extLst>
          </p:cNvPr>
          <p:cNvSpPr txBox="1"/>
          <p:nvPr/>
        </p:nvSpPr>
        <p:spPr>
          <a:xfrm>
            <a:off x="5101248" y="6383708"/>
            <a:ext cx="6868547" cy="369332"/>
          </a:xfrm>
          <a:prstGeom prst="rect">
            <a:avLst/>
          </a:prstGeom>
          <a:noFill/>
        </p:spPr>
        <p:txBody>
          <a:bodyPr wrap="none" rtlCol="0">
            <a:spAutoFit/>
          </a:bodyPr>
          <a:lstStyle/>
          <a:p>
            <a:r>
              <a:rPr lang="cy-GB" b="0" i="0" dirty="0">
                <a:solidFill>
                  <a:srgbClr val="000000"/>
                </a:solidFill>
                <a:effectLst/>
                <a:latin typeface="Gill Sans MT" panose="020B0502020104020203" pitchFamily="34" charset="0"/>
                <a:hlinkClick r:id="rId2"/>
              </a:rPr>
              <a:t>https://twitter.com/HeadOnTheHill/status/1352279418639626240?s=20</a:t>
            </a:r>
            <a:r>
              <a:rPr lang="cy-GB" b="0" i="0" dirty="0">
                <a:solidFill>
                  <a:srgbClr val="000000"/>
                </a:solidFill>
                <a:effectLst/>
                <a:latin typeface="Gill Sans MT" panose="020B0502020104020203" pitchFamily="34" charset="0"/>
              </a:rPr>
              <a:t> </a:t>
            </a:r>
            <a:endParaRPr lang="cy-GB" dirty="0">
              <a:latin typeface="Gill Sans MT" panose="020B0502020104020203" pitchFamily="34" charset="0"/>
            </a:endParaRPr>
          </a:p>
        </p:txBody>
      </p:sp>
    </p:spTree>
    <p:extLst>
      <p:ext uri="{BB962C8B-B14F-4D97-AF65-F5344CB8AC3E}">
        <p14:creationId xmlns:p14="http://schemas.microsoft.com/office/powerpoint/2010/main" val="2211750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 name="Subtitle 2"/>
          <p:cNvSpPr txBox="1">
            <a:spLocks/>
          </p:cNvSpPr>
          <p:nvPr/>
        </p:nvSpPr>
        <p:spPr>
          <a:xfrm>
            <a:off x="256170" y="6119054"/>
            <a:ext cx="1834979" cy="360000"/>
          </a:xfrm>
          <a:prstGeom prst="rect">
            <a:avLst/>
          </a:prstGeom>
          <a:solidFill>
            <a:srgbClr val="FFFFFF">
              <a:alpha val="89804"/>
            </a:srgbClr>
          </a:solidFill>
          <a:scene3d>
            <a:camera prst="perspectiveHeroicExtremeRightFacing"/>
            <a:lightRig rig="threePt" dir="t"/>
          </a:scene3d>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cy-GB" sz="1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@mathemateg</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994094">
            <a:off x="322073" y="6159451"/>
            <a:ext cx="468000" cy="468000"/>
          </a:xfrm>
          <a:prstGeom prst="rect">
            <a:avLst/>
          </a:prstGeom>
        </p:spPr>
      </p:pic>
      <p:sp>
        <p:nvSpPr>
          <p:cNvPr id="7" name="Subtitle 2"/>
          <p:cNvSpPr txBox="1">
            <a:spLocks/>
          </p:cNvSpPr>
          <p:nvPr/>
        </p:nvSpPr>
        <p:spPr>
          <a:xfrm>
            <a:off x="9128918" y="6119054"/>
            <a:ext cx="2844236" cy="360000"/>
          </a:xfrm>
          <a:prstGeom prst="rect">
            <a:avLst/>
          </a:prstGeom>
          <a:solidFill>
            <a:srgbClr val="FFFFFF">
              <a:alpha val="89804"/>
            </a:srgbClr>
          </a:solidFill>
          <a:scene3d>
            <a:camera prst="perspectiveHeroicExtremeLeftFacing"/>
            <a:lightRig rig="threePt" dir="t"/>
          </a:scene3d>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cy-GB" sz="1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/adolygumathemateg</a:t>
            </a:r>
          </a:p>
        </p:txBody>
      </p:sp>
      <p:pic>
        <p:nvPicPr>
          <p:cNvPr id="9" name="Picture 8"/>
          <p:cNvPicPr/>
          <p:nvPr/>
        </p:nvPicPr>
        <p:blipFill>
          <a:blip r:embed="rId4" cstate="print">
            <a:extLst>
              <a:ext uri="{28A0092B-C50C-407E-A947-70E740481C1C}">
                <a14:useLocalDpi xmlns:a14="http://schemas.microsoft.com/office/drawing/2010/main" val="0"/>
              </a:ext>
            </a:extLst>
          </a:blip>
          <a:srcRect/>
          <a:stretch>
            <a:fillRect/>
          </a:stretch>
        </p:blipFill>
        <p:spPr bwMode="auto">
          <a:xfrm rot="438991">
            <a:off x="9544470" y="6071793"/>
            <a:ext cx="504000" cy="233046"/>
          </a:xfrm>
          <a:prstGeom prst="rect">
            <a:avLst/>
          </a:prstGeom>
          <a:noFill/>
          <a:ln>
            <a:noFill/>
          </a:ln>
        </p:spPr>
      </p:pic>
      <p:sp>
        <p:nvSpPr>
          <p:cNvPr id="17" name="Title 1">
            <a:extLst>
              <a:ext uri="{FF2B5EF4-FFF2-40B4-BE49-F238E27FC236}">
                <a16:creationId xmlns:a16="http://schemas.microsoft.com/office/drawing/2014/main" id="{782A3E9C-9632-4B95-A768-6B1A545D1C66}"/>
              </a:ext>
            </a:extLst>
          </p:cNvPr>
          <p:cNvSpPr txBox="1">
            <a:spLocks/>
          </p:cNvSpPr>
          <p:nvPr/>
        </p:nvSpPr>
        <p:spPr>
          <a:xfrm>
            <a:off x="2667000" y="1631090"/>
            <a:ext cx="6858000" cy="1483455"/>
          </a:xfrm>
          <a:prstGeom prst="rect">
            <a:avLst/>
          </a:prstGeom>
          <a:solidFill>
            <a:srgbClr val="FFFFFF">
              <a:alpha val="89804"/>
            </a:srgbClr>
          </a:solidFill>
          <a:effectLst>
            <a:softEdge rad="31750"/>
          </a:effectLst>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cy-GB" sz="45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Gwers byw neu beidio?</a:t>
            </a:r>
          </a:p>
        </p:txBody>
      </p:sp>
      <p:sp>
        <p:nvSpPr>
          <p:cNvPr id="18" name="Subtitle 2">
            <a:extLst>
              <a:ext uri="{FF2B5EF4-FFF2-40B4-BE49-F238E27FC236}">
                <a16:creationId xmlns:a16="http://schemas.microsoft.com/office/drawing/2014/main" id="{3230BE4E-6CCC-4346-B5AA-6BD7E4C5AD1E}"/>
              </a:ext>
            </a:extLst>
          </p:cNvPr>
          <p:cNvSpPr txBox="1">
            <a:spLocks/>
          </p:cNvSpPr>
          <p:nvPr/>
        </p:nvSpPr>
        <p:spPr>
          <a:xfrm>
            <a:off x="2667000" y="3206621"/>
            <a:ext cx="6858000" cy="862870"/>
          </a:xfrm>
          <a:prstGeom prst="rect">
            <a:avLst/>
          </a:prstGeom>
          <a:solidFill>
            <a:srgbClr val="FFFFFF">
              <a:alpha val="89804"/>
            </a:srgbClr>
          </a:solidFill>
          <a:effectLst>
            <a:softEdge rad="31750"/>
          </a:effectLst>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cy-GB" sz="3200" b="0" i="1" u="none" strike="noStrike" kern="1200" cap="none" spc="0" normalizeH="0" baseline="0" noProof="0" dirty="0">
                <a:ln>
                  <a:noFill/>
                </a:ln>
                <a:solidFill>
                  <a:sysClr val="windowText" lastClr="000000"/>
                </a:solidFill>
                <a:effectLst/>
                <a:uLnTx/>
                <a:uFillTx/>
                <a:latin typeface="Gill Sans MT" panose="020B0502020104020203"/>
                <a:ea typeface="+mn-ea"/>
                <a:cs typeface="+mn-cs"/>
              </a:rPr>
              <a:t>Live lessons or not?</a:t>
            </a:r>
          </a:p>
        </p:txBody>
      </p:sp>
    </p:spTree>
    <p:extLst>
      <p:ext uri="{BB962C8B-B14F-4D97-AF65-F5344CB8AC3E}">
        <p14:creationId xmlns:p14="http://schemas.microsoft.com/office/powerpoint/2010/main" val="3800102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EA9ECEC-96CE-4FB7-B60F-439F8005514E}"/>
              </a:ext>
            </a:extLst>
          </p:cNvPr>
          <p:cNvSpPr txBox="1"/>
          <p:nvPr/>
        </p:nvSpPr>
        <p:spPr>
          <a:xfrm>
            <a:off x="178486" y="6325299"/>
            <a:ext cx="6307239" cy="369332"/>
          </a:xfrm>
          <a:prstGeom prst="rect">
            <a:avLst/>
          </a:prstGeom>
          <a:noFill/>
        </p:spPr>
        <p:txBody>
          <a:bodyPr wrap="none" rtlCol="0">
            <a:spAutoFit/>
          </a:bodyPr>
          <a:lstStyle/>
          <a:p>
            <a:r>
              <a:rPr lang="cy-GB" b="0" i="0" dirty="0">
                <a:solidFill>
                  <a:srgbClr val="000000"/>
                </a:solidFill>
                <a:effectLst/>
                <a:latin typeface="Gill Sans MT" panose="020B0502020104020203" pitchFamily="34" charset="0"/>
                <a:hlinkClick r:id="rId2"/>
              </a:rPr>
              <a:t>https://twitter.com/missdcox/status/1350379747730100224?s=20</a:t>
            </a:r>
            <a:r>
              <a:rPr lang="cy-GB" b="0" i="0" dirty="0">
                <a:solidFill>
                  <a:srgbClr val="000000"/>
                </a:solidFill>
                <a:effectLst/>
                <a:latin typeface="Gill Sans MT" panose="020B0502020104020203" pitchFamily="34" charset="0"/>
              </a:rPr>
              <a:t> </a:t>
            </a:r>
            <a:endParaRPr lang="cy-GB" dirty="0">
              <a:latin typeface="Gill Sans MT" panose="020B0502020104020203" pitchFamily="34" charset="0"/>
            </a:endParaRPr>
          </a:p>
        </p:txBody>
      </p:sp>
      <p:pic>
        <p:nvPicPr>
          <p:cNvPr id="4" name="Picture 3">
            <a:extLst>
              <a:ext uri="{FF2B5EF4-FFF2-40B4-BE49-F238E27FC236}">
                <a16:creationId xmlns:a16="http://schemas.microsoft.com/office/drawing/2014/main" id="{5C5C40A3-C7CB-4362-9DF1-714E51D1288C}"/>
              </a:ext>
            </a:extLst>
          </p:cNvPr>
          <p:cNvPicPr>
            <a:picLocks noChangeAspect="1"/>
          </p:cNvPicPr>
          <p:nvPr/>
        </p:nvPicPr>
        <p:blipFill>
          <a:blip r:embed="rId3"/>
          <a:stretch>
            <a:fillRect/>
          </a:stretch>
        </p:blipFill>
        <p:spPr>
          <a:xfrm>
            <a:off x="3305175" y="873853"/>
            <a:ext cx="5581650" cy="4724400"/>
          </a:xfrm>
          <a:prstGeom prst="rect">
            <a:avLst/>
          </a:prstGeom>
        </p:spPr>
      </p:pic>
    </p:spTree>
    <p:extLst>
      <p:ext uri="{BB962C8B-B14F-4D97-AF65-F5344CB8AC3E}">
        <p14:creationId xmlns:p14="http://schemas.microsoft.com/office/powerpoint/2010/main" val="3227748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108000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Darparu Cyfarwyddiadau</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noProof="0" dirty="0">
                <a:ln>
                  <a:noFill/>
                </a:ln>
                <a:solidFill>
                  <a:sysClr val="windowText" lastClr="000000"/>
                </a:solidFill>
                <a:effectLst/>
                <a:uLnTx/>
                <a:uFillTx/>
                <a:latin typeface="Gill Sans MT" panose="020B0502020104020203"/>
                <a:ea typeface="+mj-ea"/>
                <a:cs typeface="+mj-cs"/>
              </a:rPr>
              <a:t>Giving Instructions</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1825624"/>
            <a:ext cx="10800000" cy="4667249"/>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GB" b="0" dirty="0">
                <a:solidFill>
                  <a:srgbClr val="0F1419"/>
                </a:solidFill>
                <a:effectLst/>
                <a:latin typeface="Gill Sans MT" panose="020B0502020104020203" pitchFamily="34" charset="0"/>
              </a:rPr>
              <a:t>Give the lesson/work a title - Label all documents/assignments/headings with the same title.</a:t>
            </a:r>
          </a:p>
          <a:p>
            <a:pPr>
              <a:defRPr/>
            </a:pPr>
            <a:r>
              <a:rPr kumimoji="0" lang="en-GB" sz="2100" b="0" u="none" strike="noStrike" kern="1200" cap="none" spc="0" normalizeH="0" baseline="0" noProof="0" dirty="0">
                <a:ln>
                  <a:noFill/>
                </a:ln>
                <a:solidFill>
                  <a:sysClr val="windowText" lastClr="000000"/>
                </a:solidFill>
                <a:effectLst/>
                <a:uLnTx/>
                <a:uFillTx/>
                <a:latin typeface="Gill Sans MT" panose="020B0502020104020203" pitchFamily="34" charset="0"/>
              </a:rPr>
              <a:t>When setting a task, divide it into stages (use a numbered list) and be specific in the exact resource/task that they should complete and how you want it done.</a:t>
            </a:r>
          </a:p>
          <a:p>
            <a:pPr>
              <a:defRPr/>
            </a:pPr>
            <a:r>
              <a:rPr kumimoji="0" lang="en-GB" sz="2100" b="0" u="none" strike="noStrike" kern="1200" cap="none" spc="0" normalizeH="0" baseline="0" noProof="0" dirty="0">
                <a:ln>
                  <a:noFill/>
                </a:ln>
                <a:solidFill>
                  <a:sysClr val="windowText" lastClr="000000"/>
                </a:solidFill>
                <a:effectLst/>
                <a:uLnTx/>
                <a:uFillTx/>
                <a:latin typeface="Gill Sans MT" panose="020B0502020104020203" pitchFamily="34" charset="0"/>
              </a:rPr>
              <a:t>Keep materials (resources), assignments, quizzes separate if possible, to keep things clear rather than putting them all into one assignment post. Using topic headings to organise them together with clear labelling.</a:t>
            </a:r>
          </a:p>
          <a:p>
            <a:pPr>
              <a:defRPr/>
            </a:pPr>
            <a:r>
              <a:rPr kumimoji="0" lang="en-GB" sz="2100" b="0" u="none" strike="noStrike" kern="1200" cap="none" spc="0" normalizeH="0" baseline="0" noProof="0" dirty="0">
                <a:ln>
                  <a:noFill/>
                </a:ln>
                <a:solidFill>
                  <a:sysClr val="windowText" lastClr="000000"/>
                </a:solidFill>
                <a:effectLst/>
                <a:uLnTx/>
                <a:uFillTx/>
                <a:latin typeface="Gill Sans MT" panose="020B0502020104020203" pitchFamily="34" charset="0"/>
              </a:rPr>
              <a:t>Provide all internet links – not just ‘Watch the Oak Academy lesson on Moses’ but... </a:t>
            </a:r>
            <a:br>
              <a:rPr lang="en-GB" dirty="0">
                <a:solidFill>
                  <a:sysClr val="windowText" lastClr="000000"/>
                </a:solidFill>
                <a:latin typeface="Gill Sans MT" panose="020B0502020104020203" pitchFamily="34" charset="0"/>
              </a:rPr>
            </a:br>
            <a:r>
              <a:rPr kumimoji="0" lang="en-GB" sz="2100" b="0" u="none" strike="noStrike" kern="1200" cap="none" spc="0" normalizeH="0" baseline="0" noProof="0" dirty="0">
                <a:ln>
                  <a:noFill/>
                </a:ln>
                <a:solidFill>
                  <a:sysClr val="windowText" lastClr="000000"/>
                </a:solidFill>
                <a:effectLst/>
                <a:uLnTx/>
                <a:uFillTx/>
                <a:latin typeface="Gill Sans MT" panose="020B0502020104020203" pitchFamily="34" charset="0"/>
              </a:rPr>
              <a:t>‘Follow this link and complete all of the ‘Moses and the Exodus’ Oak Academy lesson’ </a:t>
            </a:r>
            <a:r>
              <a:rPr kumimoji="0" lang="en-GB" sz="2100" b="0" u="none" strike="noStrike" kern="1200" cap="none" spc="0" normalizeH="0" baseline="0" noProof="0" dirty="0">
                <a:ln>
                  <a:noFill/>
                </a:ln>
                <a:solidFill>
                  <a:sysClr val="windowText" lastClr="000000"/>
                </a:solidFill>
                <a:effectLst/>
                <a:uLnTx/>
                <a:uFillTx/>
                <a:latin typeface="Gill Sans MT" panose="020B0502020104020203" pitchFamily="34" charset="0"/>
                <a:hlinkClick r:id="rId2"/>
              </a:rPr>
              <a:t>https://classroom.thenational.academy/lessons/moses-and-the-exodus-6mu6at?step=2&amp;activity=video</a:t>
            </a:r>
            <a:r>
              <a:rPr kumimoji="0" lang="en-GB" sz="2100" b="0" u="none" strike="noStrike" kern="1200" cap="none" spc="0" normalizeH="0" baseline="0" noProof="0" dirty="0">
                <a:ln>
                  <a:noFill/>
                </a:ln>
                <a:solidFill>
                  <a:sysClr val="windowText" lastClr="000000"/>
                </a:solidFill>
                <a:effectLst/>
                <a:uLnTx/>
                <a:uFillTx/>
                <a:latin typeface="Gill Sans MT" panose="020B0502020104020203" pitchFamily="34" charset="0"/>
              </a:rPr>
              <a:t> </a:t>
            </a:r>
          </a:p>
          <a:p>
            <a:pPr>
              <a:defRPr/>
            </a:pPr>
            <a:r>
              <a:rPr kumimoji="0" lang="en-GB" sz="2100" b="0" u="none" strike="noStrike" kern="1200" cap="none" spc="0" normalizeH="0" baseline="0" noProof="0" dirty="0">
                <a:ln>
                  <a:noFill/>
                </a:ln>
                <a:solidFill>
                  <a:sysClr val="windowText" lastClr="000000"/>
                </a:solidFill>
                <a:effectLst/>
                <a:uLnTx/>
                <a:uFillTx/>
                <a:latin typeface="Gill Sans MT" panose="020B0502020104020203" pitchFamily="34" charset="0"/>
              </a:rPr>
              <a:t>Be clear on WHAT should/should not be submitted to the teacher and HOW this should be done…..  </a:t>
            </a:r>
          </a:p>
        </p:txBody>
      </p:sp>
      <p:sp>
        <p:nvSpPr>
          <p:cNvPr id="4" name="TextBox 3">
            <a:extLst>
              <a:ext uri="{FF2B5EF4-FFF2-40B4-BE49-F238E27FC236}">
                <a16:creationId xmlns:a16="http://schemas.microsoft.com/office/drawing/2014/main" id="{2300D761-4B12-4515-A3DD-E645F7CB17A0}"/>
              </a:ext>
            </a:extLst>
          </p:cNvPr>
          <p:cNvSpPr txBox="1"/>
          <p:nvPr/>
        </p:nvSpPr>
        <p:spPr>
          <a:xfrm>
            <a:off x="5260639" y="6006203"/>
            <a:ext cx="6307239" cy="369332"/>
          </a:xfrm>
          <a:prstGeom prst="rect">
            <a:avLst/>
          </a:prstGeom>
          <a:noFill/>
        </p:spPr>
        <p:txBody>
          <a:bodyPr wrap="none" rtlCol="0">
            <a:spAutoFit/>
          </a:bodyPr>
          <a:lstStyle/>
          <a:p>
            <a:r>
              <a:rPr lang="cy-GB" b="0" i="0" dirty="0">
                <a:solidFill>
                  <a:srgbClr val="000000"/>
                </a:solidFill>
                <a:effectLst/>
                <a:latin typeface="Gill Sans MT" panose="020B0502020104020203" pitchFamily="34" charset="0"/>
                <a:hlinkClick r:id="rId3"/>
              </a:rPr>
              <a:t>https://twitter.com/missdcox/status/1350379747730100224?s=20</a:t>
            </a:r>
            <a:r>
              <a:rPr lang="cy-GB" b="0" i="0" dirty="0">
                <a:solidFill>
                  <a:srgbClr val="000000"/>
                </a:solidFill>
                <a:effectLst/>
                <a:latin typeface="Gill Sans MT" panose="020B0502020104020203" pitchFamily="34" charset="0"/>
              </a:rPr>
              <a:t> </a:t>
            </a:r>
            <a:endParaRPr lang="cy-GB" dirty="0">
              <a:latin typeface="Gill Sans MT" panose="020B0502020104020203" pitchFamily="34" charset="0"/>
            </a:endParaRPr>
          </a:p>
        </p:txBody>
      </p:sp>
    </p:spTree>
    <p:extLst>
      <p:ext uri="{BB962C8B-B14F-4D97-AF65-F5344CB8AC3E}">
        <p14:creationId xmlns:p14="http://schemas.microsoft.com/office/powerpoint/2010/main" val="184244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EA9ECEC-96CE-4FB7-B60F-439F8005514E}"/>
              </a:ext>
            </a:extLst>
          </p:cNvPr>
          <p:cNvSpPr txBox="1"/>
          <p:nvPr/>
        </p:nvSpPr>
        <p:spPr>
          <a:xfrm>
            <a:off x="178486" y="6325299"/>
            <a:ext cx="6235361" cy="369332"/>
          </a:xfrm>
          <a:prstGeom prst="rect">
            <a:avLst/>
          </a:prstGeom>
          <a:noFill/>
        </p:spPr>
        <p:txBody>
          <a:bodyPr wrap="none" rtlCol="0">
            <a:spAutoFit/>
          </a:bodyPr>
          <a:lstStyle/>
          <a:p>
            <a:r>
              <a:rPr lang="cy-GB" b="0" i="0" dirty="0">
                <a:solidFill>
                  <a:srgbClr val="000000"/>
                </a:solidFill>
                <a:effectLst/>
                <a:latin typeface="Gill Sans MT" panose="020B0502020104020203" pitchFamily="34" charset="0"/>
                <a:hlinkClick r:id="rId2"/>
              </a:rPr>
              <a:t>https://twitter.com/DoWise/status/1349396944632897544?s=20</a:t>
            </a:r>
            <a:r>
              <a:rPr lang="cy-GB" b="0" i="0" dirty="0">
                <a:solidFill>
                  <a:srgbClr val="000000"/>
                </a:solidFill>
                <a:effectLst/>
                <a:latin typeface="Gill Sans MT" panose="020B0502020104020203" pitchFamily="34" charset="0"/>
              </a:rPr>
              <a:t> </a:t>
            </a:r>
            <a:endParaRPr lang="cy-GB" dirty="0">
              <a:latin typeface="Gill Sans MT" panose="020B0502020104020203" pitchFamily="34" charset="0"/>
            </a:endParaRPr>
          </a:p>
        </p:txBody>
      </p:sp>
      <p:pic>
        <p:nvPicPr>
          <p:cNvPr id="3" name="Picture 2">
            <a:extLst>
              <a:ext uri="{FF2B5EF4-FFF2-40B4-BE49-F238E27FC236}">
                <a16:creationId xmlns:a16="http://schemas.microsoft.com/office/drawing/2014/main" id="{4B15C320-295A-412A-B207-A8B2F0336EF6}"/>
              </a:ext>
            </a:extLst>
          </p:cNvPr>
          <p:cNvPicPr>
            <a:picLocks noChangeAspect="1"/>
          </p:cNvPicPr>
          <p:nvPr/>
        </p:nvPicPr>
        <p:blipFill>
          <a:blip r:embed="rId3"/>
          <a:stretch>
            <a:fillRect/>
          </a:stretch>
        </p:blipFill>
        <p:spPr>
          <a:xfrm>
            <a:off x="3267075" y="732638"/>
            <a:ext cx="5657850" cy="4419600"/>
          </a:xfrm>
          <a:prstGeom prst="rect">
            <a:avLst/>
          </a:prstGeom>
        </p:spPr>
      </p:pic>
    </p:spTree>
    <p:extLst>
      <p:ext uri="{BB962C8B-B14F-4D97-AF65-F5344CB8AC3E}">
        <p14:creationId xmlns:p14="http://schemas.microsoft.com/office/powerpoint/2010/main" val="2228765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108000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Cynnal Cymhelliant</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noProof="0" dirty="0">
                <a:ln>
                  <a:noFill/>
                </a:ln>
                <a:solidFill>
                  <a:sysClr val="windowText" lastClr="000000"/>
                </a:solidFill>
                <a:effectLst/>
                <a:uLnTx/>
                <a:uFillTx/>
                <a:latin typeface="Gill Sans MT" panose="020B0502020104020203"/>
                <a:ea typeface="+mj-ea"/>
                <a:cs typeface="+mj-cs"/>
              </a:rPr>
              <a:t>Sustaining Motivation</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1825624"/>
            <a:ext cx="10800000" cy="4667249"/>
          </a:xfrm>
          <a:prstGeom prst="rect">
            <a:avLst/>
          </a:prstGeom>
        </p:spPr>
        <p:txBody>
          <a:bodyPr vert="horz" lIns="91440" tIns="45720" rIns="91440" bIns="45720" rtlCol="0">
            <a:normAutofit fontScale="92500"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GB" sz="2100" b="1" i="0" u="none" strike="noStrike" kern="1200" cap="none" spc="0" normalizeH="0" baseline="0" noProof="0" dirty="0">
                <a:ln>
                  <a:noFill/>
                </a:ln>
                <a:solidFill>
                  <a:sysClr val="windowText" lastClr="000000"/>
                </a:solidFill>
                <a:effectLst/>
                <a:uLnTx/>
                <a:uFillTx/>
                <a:latin typeface="Gill Sans MT" panose="020B0502020104020203" pitchFamily="34" charset="0"/>
              </a:rPr>
              <a:t>Remove Barriers</a:t>
            </a: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GB" sz="2100" b="0" i="0" u="none" strike="noStrike" kern="1200" cap="none" spc="0" normalizeH="0" baseline="0" noProof="0" dirty="0">
                <a:ln>
                  <a:noFill/>
                </a:ln>
                <a:solidFill>
                  <a:sysClr val="windowText" lastClr="000000"/>
                </a:solidFill>
                <a:effectLst/>
                <a:uLnTx/>
                <a:uFillTx/>
                <a:latin typeface="Gill Sans MT" panose="020B0502020104020203" pitchFamily="34" charset="0"/>
              </a:rPr>
              <a:t>Make the work you set as accessible as possible in a practical sense: fewer attachments, concise instructions, reduction of non-essential information.</a:t>
            </a: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GB" b="1" i="0" dirty="0">
                <a:solidFill>
                  <a:srgbClr val="0F1419"/>
                </a:solidFill>
                <a:effectLst/>
                <a:latin typeface="Gill Sans MT" panose="020B0502020104020203" pitchFamily="34" charset="0"/>
              </a:rPr>
              <a:t>Convey Purpose </a:t>
            </a: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GB" b="0" i="0" dirty="0">
                <a:solidFill>
                  <a:srgbClr val="0F1419"/>
                </a:solidFill>
                <a:effectLst/>
                <a:latin typeface="Gill Sans MT" panose="020B0502020104020203" pitchFamily="34" charset="0"/>
              </a:rPr>
              <a:t>Emphasise to students that engaging with lessons will help them to know and do more in the future. As a way of showing this, make connections with work they’ve done in the past.</a:t>
            </a:r>
            <a:endParaRPr lang="en-GB" dirty="0">
              <a:solidFill>
                <a:sysClr val="windowText" lastClr="000000"/>
              </a:solidFill>
              <a:latin typeface="Gill Sans MT" panose="020B0502020104020203" pitchFamily="34" charset="0"/>
            </a:endParaRP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GB" b="1" i="0" dirty="0">
                <a:solidFill>
                  <a:srgbClr val="0F1419"/>
                </a:solidFill>
                <a:effectLst/>
                <a:latin typeface="Gill Sans MT" panose="020B0502020104020203" pitchFamily="34" charset="0"/>
              </a:rPr>
              <a:t>Overcommunicate Expectations </a:t>
            </a: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GB" b="0" i="0" dirty="0">
                <a:solidFill>
                  <a:srgbClr val="0F1419"/>
                </a:solidFill>
                <a:effectLst/>
                <a:latin typeface="Gill Sans MT" panose="020B0502020104020203" pitchFamily="34" charset="0"/>
              </a:rPr>
              <a:t>Clearly define the parameters of acceptable behaviour. Explicitly convey what you expect your wards to do and achieve, and repeat yourself often. </a:t>
            </a:r>
            <a:endParaRPr lang="en-GB" b="0" i="0" dirty="0">
              <a:solidFill>
                <a:sysClr val="windowText" lastClr="000000"/>
              </a:solidFill>
              <a:effectLst/>
              <a:latin typeface="Gill Sans MT" panose="020B0502020104020203" pitchFamily="34" charset="0"/>
            </a:endParaRP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GB" b="1" i="0" dirty="0">
                <a:solidFill>
                  <a:srgbClr val="0F1419"/>
                </a:solidFill>
                <a:effectLst/>
                <a:latin typeface="Gill Sans MT" panose="020B0502020104020203" pitchFamily="34" charset="0"/>
              </a:rPr>
              <a:t>Promote Desirable Norms </a:t>
            </a: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GB" b="0" i="0" dirty="0">
                <a:solidFill>
                  <a:srgbClr val="0F1419"/>
                </a:solidFill>
                <a:effectLst/>
                <a:latin typeface="Gill Sans MT" panose="020B0502020104020203" pitchFamily="34" charset="0"/>
              </a:rPr>
              <a:t>Regularly highlight examples of good work to help positively influence students who might ordinarily be tempted to slack-off a bit. Remember that most students have a strong ‘herd mentality’.</a:t>
            </a:r>
            <a:endParaRPr lang="en-GB" dirty="0">
              <a:solidFill>
                <a:sysClr val="windowText" lastClr="000000"/>
              </a:solidFill>
              <a:latin typeface="Gill Sans MT" panose="020B0502020104020203" pitchFamily="34" charset="0"/>
            </a:endParaRP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GB" b="1" i="0" dirty="0">
                <a:solidFill>
                  <a:srgbClr val="0F1419"/>
                </a:solidFill>
                <a:effectLst/>
                <a:latin typeface="Gill Sans MT" panose="020B0502020104020203" pitchFamily="34" charset="0"/>
              </a:rPr>
              <a:t>Give Praise </a:t>
            </a: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GB" b="0" i="0" dirty="0">
                <a:solidFill>
                  <a:srgbClr val="0F1419"/>
                </a:solidFill>
                <a:effectLst/>
                <a:latin typeface="Gill Sans MT" panose="020B0502020104020203" pitchFamily="34" charset="0"/>
              </a:rPr>
              <a:t>Use established departmental and whole-school systems to convey meaningful praise. Reward both effort and attainment. </a:t>
            </a:r>
            <a:endParaRPr kumimoji="0" lang="en-GB" sz="2100" b="0" i="1" u="none" strike="noStrike" kern="1200" cap="none" spc="0" normalizeH="0" baseline="0" noProof="0" dirty="0">
              <a:ln>
                <a:noFill/>
              </a:ln>
              <a:solidFill>
                <a:sysClr val="windowText" lastClr="000000"/>
              </a:solidFill>
              <a:effectLst/>
              <a:uLnTx/>
              <a:uFillTx/>
              <a:latin typeface="Gill Sans MT" panose="020B0502020104020203" pitchFamily="34" charset="0"/>
            </a:endParaRPr>
          </a:p>
        </p:txBody>
      </p:sp>
      <p:sp>
        <p:nvSpPr>
          <p:cNvPr id="4" name="TextBox 3">
            <a:extLst>
              <a:ext uri="{FF2B5EF4-FFF2-40B4-BE49-F238E27FC236}">
                <a16:creationId xmlns:a16="http://schemas.microsoft.com/office/drawing/2014/main" id="{2300D761-4B12-4515-A3DD-E645F7CB17A0}"/>
              </a:ext>
            </a:extLst>
          </p:cNvPr>
          <p:cNvSpPr txBox="1"/>
          <p:nvPr/>
        </p:nvSpPr>
        <p:spPr>
          <a:xfrm>
            <a:off x="5260639" y="6308207"/>
            <a:ext cx="6235361" cy="369332"/>
          </a:xfrm>
          <a:prstGeom prst="rect">
            <a:avLst/>
          </a:prstGeom>
          <a:noFill/>
        </p:spPr>
        <p:txBody>
          <a:bodyPr wrap="none" rtlCol="0">
            <a:spAutoFit/>
          </a:bodyPr>
          <a:lstStyle/>
          <a:p>
            <a:r>
              <a:rPr lang="cy-GB" b="0" i="0" dirty="0">
                <a:solidFill>
                  <a:srgbClr val="000000"/>
                </a:solidFill>
                <a:effectLst/>
                <a:latin typeface="Gill Sans MT" panose="020B0502020104020203" pitchFamily="34" charset="0"/>
                <a:hlinkClick r:id="rId2"/>
              </a:rPr>
              <a:t>https://twitter.com/DoWise/status/1349396944632897544?s=20</a:t>
            </a:r>
            <a:r>
              <a:rPr lang="cy-GB" b="0" i="0" dirty="0">
                <a:solidFill>
                  <a:srgbClr val="000000"/>
                </a:solidFill>
                <a:effectLst/>
                <a:latin typeface="Gill Sans MT" panose="020B0502020104020203" pitchFamily="34" charset="0"/>
              </a:rPr>
              <a:t> </a:t>
            </a:r>
            <a:endParaRPr lang="cy-GB" dirty="0">
              <a:latin typeface="Gill Sans MT" panose="020B0502020104020203" pitchFamily="34" charset="0"/>
            </a:endParaRPr>
          </a:p>
        </p:txBody>
      </p:sp>
    </p:spTree>
    <p:extLst>
      <p:ext uri="{BB962C8B-B14F-4D97-AF65-F5344CB8AC3E}">
        <p14:creationId xmlns:p14="http://schemas.microsoft.com/office/powerpoint/2010/main" val="1354592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EA9ECEC-96CE-4FB7-B60F-439F8005514E}"/>
              </a:ext>
            </a:extLst>
          </p:cNvPr>
          <p:cNvSpPr txBox="1"/>
          <p:nvPr/>
        </p:nvSpPr>
        <p:spPr>
          <a:xfrm>
            <a:off x="178486" y="6325299"/>
            <a:ext cx="6580006" cy="369332"/>
          </a:xfrm>
          <a:prstGeom prst="rect">
            <a:avLst/>
          </a:prstGeom>
          <a:noFill/>
        </p:spPr>
        <p:txBody>
          <a:bodyPr wrap="none" rtlCol="0">
            <a:spAutoFit/>
          </a:bodyPr>
          <a:lstStyle/>
          <a:p>
            <a:r>
              <a:rPr lang="cy-GB" b="0" i="0" dirty="0">
                <a:solidFill>
                  <a:srgbClr val="000000"/>
                </a:solidFill>
                <a:effectLst/>
                <a:latin typeface="Gill Sans MT" panose="020B0502020104020203" pitchFamily="34" charset="0"/>
                <a:hlinkClick r:id="rId2"/>
              </a:rPr>
              <a:t>https://twitter.com/YGCRhMath/status/1351528410032590849?s=20</a:t>
            </a:r>
            <a:r>
              <a:rPr lang="cy-GB" b="0" i="0" dirty="0">
                <a:solidFill>
                  <a:srgbClr val="000000"/>
                </a:solidFill>
                <a:effectLst/>
                <a:latin typeface="Gill Sans MT" panose="020B0502020104020203" pitchFamily="34" charset="0"/>
              </a:rPr>
              <a:t> </a:t>
            </a:r>
            <a:endParaRPr lang="cy-GB" dirty="0">
              <a:latin typeface="Gill Sans MT" panose="020B0502020104020203" pitchFamily="34" charset="0"/>
            </a:endParaRPr>
          </a:p>
        </p:txBody>
      </p:sp>
      <p:pic>
        <p:nvPicPr>
          <p:cNvPr id="7" name="Picture 6">
            <a:extLst>
              <a:ext uri="{FF2B5EF4-FFF2-40B4-BE49-F238E27FC236}">
                <a16:creationId xmlns:a16="http://schemas.microsoft.com/office/drawing/2014/main" id="{A9BBE1F5-467B-4CD6-941C-65D49BE2028A}"/>
              </a:ext>
            </a:extLst>
          </p:cNvPr>
          <p:cNvPicPr>
            <a:picLocks noChangeAspect="1"/>
          </p:cNvPicPr>
          <p:nvPr/>
        </p:nvPicPr>
        <p:blipFill>
          <a:blip r:embed="rId3"/>
          <a:stretch>
            <a:fillRect/>
          </a:stretch>
        </p:blipFill>
        <p:spPr>
          <a:xfrm>
            <a:off x="3238500" y="1162050"/>
            <a:ext cx="5715000" cy="4533900"/>
          </a:xfrm>
          <a:prstGeom prst="rect">
            <a:avLst/>
          </a:prstGeom>
        </p:spPr>
      </p:pic>
    </p:spTree>
    <p:extLst>
      <p:ext uri="{BB962C8B-B14F-4D97-AF65-F5344CB8AC3E}">
        <p14:creationId xmlns:p14="http://schemas.microsoft.com/office/powerpoint/2010/main" val="408228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EA9ECEC-96CE-4FB7-B60F-439F8005514E}"/>
              </a:ext>
            </a:extLst>
          </p:cNvPr>
          <p:cNvSpPr txBox="1"/>
          <p:nvPr/>
        </p:nvSpPr>
        <p:spPr>
          <a:xfrm>
            <a:off x="178486" y="6325299"/>
            <a:ext cx="6580006" cy="369332"/>
          </a:xfrm>
          <a:prstGeom prst="rect">
            <a:avLst/>
          </a:prstGeom>
          <a:noFill/>
        </p:spPr>
        <p:txBody>
          <a:bodyPr wrap="none" rtlCol="0">
            <a:spAutoFit/>
          </a:bodyPr>
          <a:lstStyle/>
          <a:p>
            <a:r>
              <a:rPr lang="cy-GB" b="0" i="0" dirty="0">
                <a:solidFill>
                  <a:srgbClr val="000000"/>
                </a:solidFill>
                <a:effectLst/>
                <a:latin typeface="Gill Sans MT" panose="020B0502020104020203" pitchFamily="34" charset="0"/>
                <a:hlinkClick r:id="rId2"/>
              </a:rPr>
              <a:t>https://twitter.com/MathsTryfan/status/1351919455773798406?s=20</a:t>
            </a:r>
            <a:r>
              <a:rPr lang="cy-GB" b="0" i="0" dirty="0">
                <a:solidFill>
                  <a:srgbClr val="000000"/>
                </a:solidFill>
                <a:effectLst/>
                <a:latin typeface="Gill Sans MT" panose="020B0502020104020203" pitchFamily="34" charset="0"/>
              </a:rPr>
              <a:t> </a:t>
            </a:r>
            <a:endParaRPr lang="cy-GB" dirty="0">
              <a:latin typeface="Gill Sans MT" panose="020B0502020104020203" pitchFamily="34" charset="0"/>
            </a:endParaRPr>
          </a:p>
        </p:txBody>
      </p:sp>
      <p:pic>
        <p:nvPicPr>
          <p:cNvPr id="3" name="Picture 2">
            <a:extLst>
              <a:ext uri="{FF2B5EF4-FFF2-40B4-BE49-F238E27FC236}">
                <a16:creationId xmlns:a16="http://schemas.microsoft.com/office/drawing/2014/main" id="{C5545C7C-6E2C-4B1A-AB42-12FB60C72119}"/>
              </a:ext>
            </a:extLst>
          </p:cNvPr>
          <p:cNvPicPr>
            <a:picLocks noChangeAspect="1"/>
          </p:cNvPicPr>
          <p:nvPr/>
        </p:nvPicPr>
        <p:blipFill>
          <a:blip r:embed="rId3"/>
          <a:stretch>
            <a:fillRect/>
          </a:stretch>
        </p:blipFill>
        <p:spPr>
          <a:xfrm>
            <a:off x="3566507" y="252413"/>
            <a:ext cx="5058987" cy="5728938"/>
          </a:xfrm>
          <a:prstGeom prst="rect">
            <a:avLst/>
          </a:prstGeom>
        </p:spPr>
      </p:pic>
    </p:spTree>
    <p:extLst>
      <p:ext uri="{BB962C8B-B14F-4D97-AF65-F5344CB8AC3E}">
        <p14:creationId xmlns:p14="http://schemas.microsoft.com/office/powerpoint/2010/main" val="498748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EA9ECEC-96CE-4FB7-B60F-439F8005514E}"/>
              </a:ext>
            </a:extLst>
          </p:cNvPr>
          <p:cNvSpPr txBox="1"/>
          <p:nvPr/>
        </p:nvSpPr>
        <p:spPr>
          <a:xfrm>
            <a:off x="178486" y="6325299"/>
            <a:ext cx="6681701" cy="369332"/>
          </a:xfrm>
          <a:prstGeom prst="rect">
            <a:avLst/>
          </a:prstGeom>
          <a:noFill/>
        </p:spPr>
        <p:txBody>
          <a:bodyPr wrap="none" rtlCol="0">
            <a:spAutoFit/>
          </a:bodyPr>
          <a:lstStyle/>
          <a:p>
            <a:r>
              <a:rPr lang="cy-GB" b="0" i="0" dirty="0">
                <a:solidFill>
                  <a:srgbClr val="000000"/>
                </a:solidFill>
                <a:effectLst/>
                <a:latin typeface="Gill Sans MT" panose="020B0502020104020203" pitchFamily="34" charset="0"/>
                <a:hlinkClick r:id="rId2"/>
              </a:rPr>
              <a:t>https://twitter.com/MrBaylissGeo/status/1348996181460975618?s=20</a:t>
            </a:r>
            <a:r>
              <a:rPr lang="cy-GB" b="0" i="0" dirty="0">
                <a:solidFill>
                  <a:srgbClr val="000000"/>
                </a:solidFill>
                <a:effectLst/>
                <a:latin typeface="Gill Sans MT" panose="020B0502020104020203" pitchFamily="34" charset="0"/>
              </a:rPr>
              <a:t> </a:t>
            </a:r>
            <a:endParaRPr lang="cy-GB" dirty="0">
              <a:latin typeface="Gill Sans MT" panose="020B0502020104020203" pitchFamily="34" charset="0"/>
            </a:endParaRPr>
          </a:p>
        </p:txBody>
      </p:sp>
      <p:pic>
        <p:nvPicPr>
          <p:cNvPr id="4" name="Picture 3">
            <a:extLst>
              <a:ext uri="{FF2B5EF4-FFF2-40B4-BE49-F238E27FC236}">
                <a16:creationId xmlns:a16="http://schemas.microsoft.com/office/drawing/2014/main" id="{F8EBE08E-590E-4009-BFFE-89DF1BEFAA93}"/>
              </a:ext>
            </a:extLst>
          </p:cNvPr>
          <p:cNvPicPr>
            <a:picLocks noChangeAspect="1"/>
          </p:cNvPicPr>
          <p:nvPr/>
        </p:nvPicPr>
        <p:blipFill>
          <a:blip r:embed="rId3"/>
          <a:stretch>
            <a:fillRect/>
          </a:stretch>
        </p:blipFill>
        <p:spPr>
          <a:xfrm>
            <a:off x="3248025" y="84894"/>
            <a:ext cx="5695950" cy="6067425"/>
          </a:xfrm>
          <a:prstGeom prst="rect">
            <a:avLst/>
          </a:prstGeom>
        </p:spPr>
      </p:pic>
    </p:spTree>
    <p:extLst>
      <p:ext uri="{BB962C8B-B14F-4D97-AF65-F5344CB8AC3E}">
        <p14:creationId xmlns:p14="http://schemas.microsoft.com/office/powerpoint/2010/main" val="1583095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108000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Profion</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dirty="0">
                <a:ln>
                  <a:noFill/>
                </a:ln>
                <a:solidFill>
                  <a:sysClr val="windowText" lastClr="000000"/>
                </a:solidFill>
                <a:effectLst/>
                <a:uLnTx/>
                <a:uFillTx/>
                <a:latin typeface="Gill Sans MT" panose="020B0502020104020203"/>
                <a:ea typeface="+mj-ea"/>
                <a:cs typeface="+mj-cs"/>
              </a:rPr>
              <a:t>Tests</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1" y="1825625"/>
            <a:ext cx="3590774" cy="435133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buNone/>
              <a:defRPr/>
            </a:pPr>
            <a:r>
              <a:rPr kumimoji="0" lang="cy-GB" sz="2100" b="0" i="0" u="none" strike="noStrike" kern="1200" cap="none" spc="0" normalizeH="0" baseline="0" dirty="0">
                <a:ln>
                  <a:noFill/>
                </a:ln>
                <a:solidFill>
                  <a:sysClr val="windowText" lastClr="000000"/>
                </a:solidFill>
                <a:effectLst/>
                <a:uLnTx/>
                <a:uFillTx/>
                <a:latin typeface="Gill Sans MT" panose="020B0502020104020203"/>
                <a:ea typeface="+mn-ea"/>
                <a:cs typeface="+mn-cs"/>
                <a:hlinkClick r:id="rId2"/>
              </a:rPr>
              <a:t>https://twitter.com/robin_macp/status/1352302007693012992?s=20</a:t>
            </a:r>
          </a:p>
          <a:p>
            <a:pPr marL="0" lvl="0" indent="0">
              <a:buNone/>
              <a:defRPr/>
            </a:pPr>
            <a:r>
              <a:rPr kumimoji="0" lang="cy-GB" sz="2100" b="0" i="0" u="none" strike="noStrike" kern="1200" cap="none" spc="0" normalizeH="0" baseline="0" dirty="0">
                <a:ln>
                  <a:noFill/>
                </a:ln>
                <a:solidFill>
                  <a:sysClr val="windowText" lastClr="000000"/>
                </a:solidFill>
                <a:effectLst/>
                <a:uLnTx/>
                <a:uFillTx/>
                <a:latin typeface="Gill Sans MT" panose="020B0502020104020203"/>
                <a:ea typeface="+mn-ea"/>
                <a:cs typeface="+mn-cs"/>
                <a:hlinkClick r:id="rId2"/>
              </a:rPr>
              <a:t>exam.net </a:t>
            </a:r>
            <a:endParaRPr kumimoji="0" lang="en-GB" b="0" u="none" strike="noStrike" kern="1200" cap="none" spc="0" normalizeH="0" baseline="0" dirty="0">
              <a:ln>
                <a:noFill/>
              </a:ln>
              <a:solidFill>
                <a:sysClr val="windowText" lastClr="000000"/>
              </a:solidFill>
              <a:effectLst/>
              <a:uLnTx/>
              <a:uFillTx/>
              <a:latin typeface="Gill Sans MT" panose="020B0502020104020203"/>
            </a:endParaRPr>
          </a:p>
        </p:txBody>
      </p:sp>
      <p:pic>
        <p:nvPicPr>
          <p:cNvPr id="3" name="Picture 2">
            <a:extLst>
              <a:ext uri="{FF2B5EF4-FFF2-40B4-BE49-F238E27FC236}">
                <a16:creationId xmlns:a16="http://schemas.microsoft.com/office/drawing/2014/main" id="{6457CF34-7A38-4ECD-875C-434751139C0B}"/>
              </a:ext>
            </a:extLst>
          </p:cNvPr>
          <p:cNvPicPr>
            <a:picLocks noChangeAspect="1"/>
          </p:cNvPicPr>
          <p:nvPr/>
        </p:nvPicPr>
        <p:blipFill>
          <a:blip r:embed="rId3"/>
          <a:stretch>
            <a:fillRect/>
          </a:stretch>
        </p:blipFill>
        <p:spPr>
          <a:xfrm>
            <a:off x="4630723" y="365126"/>
            <a:ext cx="7409926" cy="5606844"/>
          </a:xfrm>
          <a:prstGeom prst="rect">
            <a:avLst/>
          </a:prstGeom>
        </p:spPr>
      </p:pic>
    </p:spTree>
    <p:extLst>
      <p:ext uri="{BB962C8B-B14F-4D97-AF65-F5344CB8AC3E}">
        <p14:creationId xmlns:p14="http://schemas.microsoft.com/office/powerpoint/2010/main" val="1777407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108000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Cwisiau</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noProof="0" dirty="0">
                <a:ln>
                  <a:noFill/>
                </a:ln>
                <a:solidFill>
                  <a:sysClr val="windowText" lastClr="000000"/>
                </a:solidFill>
                <a:effectLst/>
                <a:uLnTx/>
                <a:uFillTx/>
                <a:latin typeface="Gill Sans MT" panose="020B0502020104020203"/>
                <a:ea typeface="+mj-ea"/>
                <a:cs typeface="+mj-cs"/>
              </a:rPr>
              <a:t>Quizzes</a:t>
            </a:r>
          </a:p>
        </p:txBody>
      </p:sp>
      <p:graphicFrame>
        <p:nvGraphicFramePr>
          <p:cNvPr id="2" name="Diagram 1">
            <a:extLst>
              <a:ext uri="{FF2B5EF4-FFF2-40B4-BE49-F238E27FC236}">
                <a16:creationId xmlns:a16="http://schemas.microsoft.com/office/drawing/2014/main" id="{EC39DB75-78B5-4CF2-8B22-F9023AB8B8D1}"/>
              </a:ext>
            </a:extLst>
          </p:cNvPr>
          <p:cNvGraphicFramePr/>
          <p:nvPr>
            <p:extLst>
              <p:ext uri="{D42A27DB-BD31-4B8C-83A1-F6EECF244321}">
                <p14:modId xmlns:p14="http://schemas.microsoft.com/office/powerpoint/2010/main" val="2891225352"/>
              </p:ext>
            </p:extLst>
          </p:nvPr>
        </p:nvGraphicFramePr>
        <p:xfrm>
          <a:off x="2516697" y="132437"/>
          <a:ext cx="9438547" cy="65745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1713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2E5B-362D-418D-901B-B444055E57EE}"/>
              </a:ext>
            </a:extLst>
          </p:cNvPr>
          <p:cNvSpPr>
            <a:spLocks noGrp="1"/>
          </p:cNvSpPr>
          <p:nvPr>
            <p:ph type="title"/>
          </p:nvPr>
        </p:nvSpPr>
        <p:spPr>
          <a:xfrm>
            <a:off x="805350" y="365125"/>
            <a:ext cx="10515600" cy="1325563"/>
          </a:xfrm>
        </p:spPr>
        <p:txBody>
          <a:bodyPr/>
          <a:lstStyle/>
          <a:p>
            <a:r>
              <a:rPr lang="cy-GB" dirty="0">
                <a:latin typeface="Gill Sans MT" panose="020B0502020104020203" pitchFamily="34" charset="0"/>
              </a:rPr>
              <a:t>Diagnostic Questions</a:t>
            </a:r>
          </a:p>
        </p:txBody>
      </p:sp>
      <p:sp>
        <p:nvSpPr>
          <p:cNvPr id="3" name="Content Placeholder 2">
            <a:extLst>
              <a:ext uri="{FF2B5EF4-FFF2-40B4-BE49-F238E27FC236}">
                <a16:creationId xmlns:a16="http://schemas.microsoft.com/office/drawing/2014/main" id="{20417BD3-0BD0-4FC8-9CA7-FA0ADB94551A}"/>
              </a:ext>
            </a:extLst>
          </p:cNvPr>
          <p:cNvSpPr>
            <a:spLocks noGrp="1"/>
          </p:cNvSpPr>
          <p:nvPr>
            <p:ph idx="1"/>
          </p:nvPr>
        </p:nvSpPr>
        <p:spPr>
          <a:xfrm>
            <a:off x="838200" y="1316414"/>
            <a:ext cx="10515600" cy="4351338"/>
          </a:xfrm>
        </p:spPr>
        <p:txBody>
          <a:bodyPr/>
          <a:lstStyle/>
          <a:p>
            <a:pPr marL="0" indent="0">
              <a:buNone/>
            </a:pPr>
            <a:r>
              <a:rPr lang="cy-GB" dirty="0">
                <a:latin typeface="Gill Sans MT" panose="020B0502020104020203" pitchFamily="34" charset="0"/>
                <a:hlinkClick r:id="rId2"/>
              </a:rPr>
              <a:t>https://diagnosticquestions.com/</a:t>
            </a:r>
            <a:r>
              <a:rPr lang="cy-GB" dirty="0">
                <a:latin typeface="Gill Sans MT" panose="020B0502020104020203" pitchFamily="34" charset="0"/>
              </a:rPr>
              <a:t> </a:t>
            </a:r>
          </a:p>
        </p:txBody>
      </p:sp>
      <p:pic>
        <p:nvPicPr>
          <p:cNvPr id="5" name="Picture 4">
            <a:extLst>
              <a:ext uri="{FF2B5EF4-FFF2-40B4-BE49-F238E27FC236}">
                <a16:creationId xmlns:a16="http://schemas.microsoft.com/office/drawing/2014/main" id="{D1496875-DB9F-494B-8751-A093867317C8}"/>
              </a:ext>
            </a:extLst>
          </p:cNvPr>
          <p:cNvPicPr>
            <a:picLocks noChangeAspect="1"/>
          </p:cNvPicPr>
          <p:nvPr/>
        </p:nvPicPr>
        <p:blipFill>
          <a:blip r:embed="rId3"/>
          <a:stretch>
            <a:fillRect/>
          </a:stretch>
        </p:blipFill>
        <p:spPr>
          <a:xfrm>
            <a:off x="914857" y="2283267"/>
            <a:ext cx="7840387" cy="4026618"/>
          </a:xfrm>
          <a:prstGeom prst="rect">
            <a:avLst/>
          </a:prstGeom>
        </p:spPr>
      </p:pic>
    </p:spTree>
    <p:extLst>
      <p:ext uri="{BB962C8B-B14F-4D97-AF65-F5344CB8AC3E}">
        <p14:creationId xmlns:p14="http://schemas.microsoft.com/office/powerpoint/2010/main" val="531689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EA9ECEC-96CE-4FB7-B60F-439F8005514E}"/>
              </a:ext>
            </a:extLst>
          </p:cNvPr>
          <p:cNvSpPr txBox="1"/>
          <p:nvPr/>
        </p:nvSpPr>
        <p:spPr>
          <a:xfrm>
            <a:off x="178486" y="6325299"/>
            <a:ext cx="6780382" cy="369332"/>
          </a:xfrm>
          <a:prstGeom prst="rect">
            <a:avLst/>
          </a:prstGeom>
          <a:noFill/>
        </p:spPr>
        <p:txBody>
          <a:bodyPr wrap="none" rtlCol="0">
            <a:spAutoFit/>
          </a:bodyPr>
          <a:lstStyle/>
          <a:p>
            <a:r>
              <a:rPr lang="cy-GB" b="0" i="0" dirty="0">
                <a:solidFill>
                  <a:srgbClr val="000000"/>
                </a:solidFill>
                <a:effectLst/>
                <a:latin typeface="Gill Sans MT" panose="020B0502020104020203" pitchFamily="34" charset="0"/>
                <a:hlinkClick r:id="rId2"/>
              </a:rPr>
              <a:t>https://twitter.com/MagicPuffin_03/status/1351639088693202946?s=20</a:t>
            </a:r>
            <a:r>
              <a:rPr lang="cy-GB" b="0" i="0" dirty="0">
                <a:solidFill>
                  <a:srgbClr val="000000"/>
                </a:solidFill>
                <a:effectLst/>
                <a:latin typeface="Gill Sans MT" panose="020B0502020104020203" pitchFamily="34" charset="0"/>
              </a:rPr>
              <a:t> </a:t>
            </a:r>
            <a:endParaRPr lang="cy-GB" dirty="0">
              <a:latin typeface="Gill Sans MT" panose="020B0502020104020203" pitchFamily="34" charset="0"/>
            </a:endParaRPr>
          </a:p>
        </p:txBody>
      </p:sp>
      <p:pic>
        <p:nvPicPr>
          <p:cNvPr id="4" name="Picture 3">
            <a:extLst>
              <a:ext uri="{FF2B5EF4-FFF2-40B4-BE49-F238E27FC236}">
                <a16:creationId xmlns:a16="http://schemas.microsoft.com/office/drawing/2014/main" id="{20764D60-BE84-405B-BC64-24F007CAF857}"/>
              </a:ext>
            </a:extLst>
          </p:cNvPr>
          <p:cNvPicPr>
            <a:picLocks noChangeAspect="1"/>
          </p:cNvPicPr>
          <p:nvPr/>
        </p:nvPicPr>
        <p:blipFill rotWithShape="1">
          <a:blip r:embed="rId3"/>
          <a:srcRect b="11862"/>
          <a:stretch/>
        </p:blipFill>
        <p:spPr>
          <a:xfrm>
            <a:off x="3257550" y="1633538"/>
            <a:ext cx="5676900" cy="3164966"/>
          </a:xfrm>
          <a:prstGeom prst="rect">
            <a:avLst/>
          </a:prstGeom>
        </p:spPr>
      </p:pic>
    </p:spTree>
    <p:extLst>
      <p:ext uri="{BB962C8B-B14F-4D97-AF65-F5344CB8AC3E}">
        <p14:creationId xmlns:p14="http://schemas.microsoft.com/office/powerpoint/2010/main" val="657319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2E5B-362D-418D-901B-B444055E57EE}"/>
              </a:ext>
            </a:extLst>
          </p:cNvPr>
          <p:cNvSpPr>
            <a:spLocks noGrp="1"/>
          </p:cNvSpPr>
          <p:nvPr>
            <p:ph type="title"/>
          </p:nvPr>
        </p:nvSpPr>
        <p:spPr>
          <a:xfrm>
            <a:off x="805350" y="365125"/>
            <a:ext cx="10515600" cy="1325563"/>
          </a:xfrm>
        </p:spPr>
        <p:txBody>
          <a:bodyPr/>
          <a:lstStyle/>
          <a:p>
            <a:r>
              <a:rPr lang="cy-GB" dirty="0">
                <a:latin typeface="Gill Sans MT" panose="020B0502020104020203" pitchFamily="34" charset="0"/>
              </a:rPr>
              <a:t>Diagnostic Questions</a:t>
            </a:r>
          </a:p>
        </p:txBody>
      </p:sp>
      <p:sp>
        <p:nvSpPr>
          <p:cNvPr id="3" name="Content Placeholder 2">
            <a:extLst>
              <a:ext uri="{FF2B5EF4-FFF2-40B4-BE49-F238E27FC236}">
                <a16:creationId xmlns:a16="http://schemas.microsoft.com/office/drawing/2014/main" id="{20417BD3-0BD0-4FC8-9CA7-FA0ADB94551A}"/>
              </a:ext>
            </a:extLst>
          </p:cNvPr>
          <p:cNvSpPr>
            <a:spLocks noGrp="1"/>
          </p:cNvSpPr>
          <p:nvPr>
            <p:ph idx="1"/>
          </p:nvPr>
        </p:nvSpPr>
        <p:spPr>
          <a:xfrm>
            <a:off x="838200" y="1316414"/>
            <a:ext cx="10515600" cy="4351338"/>
          </a:xfrm>
        </p:spPr>
        <p:txBody>
          <a:bodyPr/>
          <a:lstStyle/>
          <a:p>
            <a:pPr marL="0" indent="0">
              <a:buNone/>
            </a:pPr>
            <a:r>
              <a:rPr lang="cy-GB" dirty="0">
                <a:latin typeface="Gill Sans MT" panose="020B0502020104020203" pitchFamily="34" charset="0"/>
                <a:hlinkClick r:id="rId2"/>
              </a:rPr>
              <a:t>https://diagnosticquestions.com/</a:t>
            </a:r>
            <a:r>
              <a:rPr lang="cy-GB" dirty="0">
                <a:latin typeface="Gill Sans MT" panose="020B0502020104020203" pitchFamily="34" charset="0"/>
              </a:rPr>
              <a:t> </a:t>
            </a:r>
          </a:p>
        </p:txBody>
      </p:sp>
      <p:pic>
        <p:nvPicPr>
          <p:cNvPr id="6" name="Picture 5">
            <a:extLst>
              <a:ext uri="{FF2B5EF4-FFF2-40B4-BE49-F238E27FC236}">
                <a16:creationId xmlns:a16="http://schemas.microsoft.com/office/drawing/2014/main" id="{834D98BB-AD5C-4E7F-9253-9E691B68121C}"/>
              </a:ext>
            </a:extLst>
          </p:cNvPr>
          <p:cNvPicPr>
            <a:picLocks noChangeAspect="1"/>
          </p:cNvPicPr>
          <p:nvPr/>
        </p:nvPicPr>
        <p:blipFill>
          <a:blip r:embed="rId3"/>
          <a:stretch>
            <a:fillRect/>
          </a:stretch>
        </p:blipFill>
        <p:spPr>
          <a:xfrm>
            <a:off x="838200" y="2041248"/>
            <a:ext cx="7895141" cy="4472738"/>
          </a:xfrm>
          <a:prstGeom prst="rect">
            <a:avLst/>
          </a:prstGeom>
        </p:spPr>
      </p:pic>
      <p:pic>
        <p:nvPicPr>
          <p:cNvPr id="8" name="Picture 7">
            <a:extLst>
              <a:ext uri="{FF2B5EF4-FFF2-40B4-BE49-F238E27FC236}">
                <a16:creationId xmlns:a16="http://schemas.microsoft.com/office/drawing/2014/main" id="{E0520DE4-55B0-40C6-A6B8-8EEE6BCE1786}"/>
              </a:ext>
            </a:extLst>
          </p:cNvPr>
          <p:cNvPicPr>
            <a:picLocks noChangeAspect="1"/>
          </p:cNvPicPr>
          <p:nvPr/>
        </p:nvPicPr>
        <p:blipFill>
          <a:blip r:embed="rId4"/>
          <a:stretch>
            <a:fillRect/>
          </a:stretch>
        </p:blipFill>
        <p:spPr>
          <a:xfrm>
            <a:off x="8733341" y="4171152"/>
            <a:ext cx="1208534" cy="2332673"/>
          </a:xfrm>
          <a:prstGeom prst="rect">
            <a:avLst/>
          </a:prstGeom>
        </p:spPr>
      </p:pic>
    </p:spTree>
    <p:extLst>
      <p:ext uri="{BB962C8B-B14F-4D97-AF65-F5344CB8AC3E}">
        <p14:creationId xmlns:p14="http://schemas.microsoft.com/office/powerpoint/2010/main" val="9754567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54000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Adnoddau</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dirty="0">
                <a:ln>
                  <a:noFill/>
                </a:ln>
                <a:solidFill>
                  <a:sysClr val="windowText" lastClr="000000"/>
                </a:solidFill>
                <a:effectLst/>
                <a:uLnTx/>
                <a:uFillTx/>
                <a:latin typeface="Gill Sans MT" panose="020B0502020104020203"/>
                <a:ea typeface="+mj-ea"/>
                <a:cs typeface="+mj-cs"/>
              </a:rPr>
              <a:t>Resources</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1825625"/>
            <a:ext cx="5400000" cy="435133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buNone/>
              <a:defRPr/>
            </a:pPr>
            <a:r>
              <a:rPr kumimoji="0" lang="cy-GB" b="0" u="none" strike="noStrike" kern="1200" cap="none" spc="0" normalizeH="0" baseline="0" dirty="0">
                <a:ln>
                  <a:noFill/>
                </a:ln>
                <a:solidFill>
                  <a:sysClr val="windowText" lastClr="000000"/>
                </a:solidFill>
                <a:effectLst/>
                <a:uLnTx/>
                <a:uFillTx/>
                <a:latin typeface="Gill Sans MT" panose="020B0502020104020203"/>
              </a:rPr>
              <a:t>Pos y dydd</a:t>
            </a:r>
            <a:r>
              <a:rPr kumimoji="0" lang="en-GB" b="0" u="none" strike="noStrike" kern="1200" cap="none" spc="0" normalizeH="0" baseline="0" noProof="0" dirty="0">
                <a:ln>
                  <a:noFill/>
                </a:ln>
                <a:solidFill>
                  <a:sysClr val="windowText" lastClr="000000"/>
                </a:solidFill>
                <a:effectLst/>
                <a:uLnTx/>
                <a:uFillTx/>
                <a:latin typeface="Gill Sans MT" panose="020B0502020104020203"/>
              </a:rPr>
              <a:t> / </a:t>
            </a:r>
            <a:r>
              <a:rPr kumimoji="0" lang="en-GB" b="0" i="1" u="none" strike="noStrike" kern="1200" cap="none" spc="0" normalizeH="0" baseline="0" noProof="0" dirty="0">
                <a:ln>
                  <a:noFill/>
                </a:ln>
                <a:solidFill>
                  <a:sysClr val="windowText" lastClr="000000"/>
                </a:solidFill>
                <a:effectLst/>
                <a:uLnTx/>
                <a:uFillTx/>
                <a:latin typeface="Gill Sans MT" panose="020B0502020104020203"/>
              </a:rPr>
              <a:t>Puzzle of the day</a:t>
            </a:r>
          </a:p>
          <a:p>
            <a:pPr marL="0" lvl="0" indent="0">
              <a:buNone/>
              <a:defRPr/>
            </a:pPr>
            <a:endParaRPr lang="en-GB" dirty="0">
              <a:solidFill>
                <a:sysClr val="windowText" lastClr="000000"/>
              </a:solidFill>
              <a:latin typeface="Gill Sans MT" panose="020B0502020104020203"/>
            </a:endParaRPr>
          </a:p>
          <a:p>
            <a:pPr marL="0" indent="0">
              <a:buNone/>
              <a:defRPr/>
            </a:pPr>
            <a:r>
              <a:rPr lang="cy-GB" noProof="0" dirty="0">
                <a:solidFill>
                  <a:sysClr val="windowText" lastClr="000000"/>
                </a:solidFill>
                <a:latin typeface="Gill Sans MT" panose="020B0502020104020203"/>
              </a:rPr>
              <a:t>Twitter: </a:t>
            </a:r>
            <a:r>
              <a:rPr lang="cy-GB" noProof="0" dirty="0">
                <a:solidFill>
                  <a:sysClr val="windowText" lastClr="000000"/>
                </a:solidFill>
                <a:latin typeface="Gill Sans MT" panose="020B0502020104020203"/>
                <a:hlinkClick r:id="rId2"/>
              </a:rPr>
              <a:t>@GarethFfowc</a:t>
            </a:r>
            <a:endParaRPr kumimoji="0" lang="en-GB" b="0" i="1" u="none" strike="noStrike" kern="1200" cap="none" spc="0" normalizeH="0" baseline="0" dirty="0">
              <a:ln>
                <a:noFill/>
              </a:ln>
              <a:solidFill>
                <a:sysClr val="windowText" lastClr="000000"/>
              </a:solidFill>
              <a:effectLst/>
              <a:uLnTx/>
              <a:uFillTx/>
              <a:latin typeface="Gill Sans MT" panose="020B0502020104020203"/>
            </a:endParaRPr>
          </a:p>
          <a:p>
            <a:pPr marL="0" lvl="0" indent="0">
              <a:buNone/>
              <a:defRPr/>
            </a:pPr>
            <a:endParaRPr kumimoji="0" lang="en-GB" b="0" u="none" strike="noStrike" kern="1200" cap="none" spc="0" normalizeH="0" baseline="0" noProof="0" dirty="0">
              <a:ln>
                <a:noFill/>
              </a:ln>
              <a:solidFill>
                <a:sysClr val="windowText" lastClr="000000"/>
              </a:solidFill>
              <a:effectLst/>
              <a:uLnTx/>
              <a:uFillTx/>
              <a:latin typeface="Gill Sans MT" panose="020B0502020104020203"/>
            </a:endParaRPr>
          </a:p>
        </p:txBody>
      </p:sp>
      <p:pic>
        <p:nvPicPr>
          <p:cNvPr id="3" name="Picture 2">
            <a:extLst>
              <a:ext uri="{FF2B5EF4-FFF2-40B4-BE49-F238E27FC236}">
                <a16:creationId xmlns:a16="http://schemas.microsoft.com/office/drawing/2014/main" id="{555477B8-12F8-48A8-9A30-3EECC83682C4}"/>
              </a:ext>
            </a:extLst>
          </p:cNvPr>
          <p:cNvPicPr>
            <a:picLocks noChangeAspect="1"/>
          </p:cNvPicPr>
          <p:nvPr/>
        </p:nvPicPr>
        <p:blipFill>
          <a:blip r:embed="rId3"/>
          <a:stretch>
            <a:fillRect/>
          </a:stretch>
        </p:blipFill>
        <p:spPr>
          <a:xfrm>
            <a:off x="6564875" y="182563"/>
            <a:ext cx="5441901" cy="6492874"/>
          </a:xfrm>
          <a:prstGeom prst="rect">
            <a:avLst/>
          </a:prstGeom>
        </p:spPr>
      </p:pic>
    </p:spTree>
    <p:extLst>
      <p:ext uri="{BB962C8B-B14F-4D97-AF65-F5344CB8AC3E}">
        <p14:creationId xmlns:p14="http://schemas.microsoft.com/office/powerpoint/2010/main" val="1907651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5268572" cy="205090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Seicoleg Addysg</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noProof="0" dirty="0">
                <a:ln>
                  <a:noFill/>
                </a:ln>
                <a:solidFill>
                  <a:sysClr val="windowText" lastClr="000000"/>
                </a:solidFill>
                <a:effectLst/>
                <a:uLnTx/>
                <a:uFillTx/>
                <a:latin typeface="Gill Sans MT" panose="020B0502020104020203"/>
                <a:ea typeface="+mj-ea"/>
                <a:cs typeface="+mj-cs"/>
              </a:rPr>
              <a:t>Educational Psychology</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2567031"/>
            <a:ext cx="4186393" cy="360993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cy-GB" sz="2100" b="0" i="0" u="none" strike="noStrike" kern="1200" cap="none" spc="0" normalizeH="0" baseline="0" noProof="0" dirty="0">
                <a:ln>
                  <a:noFill/>
                </a:ln>
                <a:solidFill>
                  <a:srgbClr val="000000"/>
                </a:solidFill>
                <a:effectLst/>
                <a:uLnTx/>
                <a:uFillTx/>
                <a:latin typeface="Gill Sans MT" panose="020B0502020104020203" pitchFamily="34" charset="0"/>
                <a:ea typeface="+mn-ea"/>
                <a:cs typeface="+mn-cs"/>
                <a:hlinkClick r:id="rId2"/>
              </a:rPr>
              <a:t>https://twitter.com/PepsMccrea/status/1350889337878147072?s=20</a:t>
            </a:r>
            <a:endParaRPr kumimoji="0" lang="cy-GB" sz="2100" b="0" i="0" u="none" strike="noStrike" kern="1200" cap="none" spc="0" normalizeH="0" baseline="0" noProof="0" dirty="0">
              <a:ln>
                <a:noFill/>
              </a:ln>
              <a:solidFill>
                <a:srgbClr val="000000"/>
              </a:solidFill>
              <a:effectLst/>
              <a:uLnTx/>
              <a:uFillTx/>
              <a:latin typeface="Gill Sans MT" panose="020B0502020104020203" pitchFamily="34" charset="0"/>
              <a:ea typeface="+mn-ea"/>
              <a:cs typeface="+mn-cs"/>
            </a:endParaRP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cy-GB" sz="2100" b="0" i="0" u="none" strike="noStrike" kern="1200" cap="none" spc="0" normalizeH="0" baseline="0" noProof="0" dirty="0">
              <a:ln>
                <a:noFill/>
              </a:ln>
              <a:solidFill>
                <a:srgbClr val="000000"/>
              </a:solidFill>
              <a:effectLst/>
              <a:uLnTx/>
              <a:uFillTx/>
              <a:latin typeface="Gill Sans MT" panose="020B0502020104020203" pitchFamily="34" charset="0"/>
              <a:ea typeface="+mn-ea"/>
              <a:cs typeface="+mn-cs"/>
            </a:endParaRP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cy-GB" sz="2100" b="0" i="0" u="none" strike="noStrike" kern="1200" cap="none" spc="0" normalizeH="0" baseline="0" noProof="0" dirty="0">
                <a:ln>
                  <a:noFill/>
                </a:ln>
                <a:solidFill>
                  <a:srgbClr val="000000"/>
                </a:solidFill>
                <a:effectLst/>
                <a:uLnTx/>
                <a:uFillTx/>
                <a:latin typeface="Gill Sans MT" panose="020B0502020104020203" pitchFamily="34" charset="0"/>
                <a:ea typeface="+mn-ea"/>
                <a:cs typeface="+mn-cs"/>
              </a:rPr>
              <a:t>Gwefan / </a:t>
            </a:r>
            <a:r>
              <a:rPr kumimoji="0" lang="en-GB" sz="2100" b="0" i="1" u="none" strike="noStrike" kern="1200" cap="none" spc="0" normalizeH="0" baseline="0" noProof="0" dirty="0">
                <a:ln>
                  <a:noFill/>
                </a:ln>
                <a:solidFill>
                  <a:srgbClr val="000000"/>
                </a:solidFill>
                <a:effectLst/>
                <a:uLnTx/>
                <a:uFillTx/>
                <a:latin typeface="Gill Sans MT" panose="020B0502020104020203" pitchFamily="34" charset="0"/>
                <a:ea typeface="+mn-ea"/>
                <a:cs typeface="+mn-cs"/>
              </a:rPr>
              <a:t>website:</a:t>
            </a: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GB" sz="2100" b="0" i="0" u="none" strike="noStrike" kern="1200" cap="none" spc="0" normalizeH="0" baseline="0" noProof="0" dirty="0">
                <a:ln>
                  <a:noFill/>
                </a:ln>
                <a:solidFill>
                  <a:srgbClr val="000000"/>
                </a:solidFill>
                <a:effectLst/>
                <a:uLnTx/>
                <a:uFillTx/>
                <a:latin typeface="Gill Sans MT" panose="020B0502020104020203" pitchFamily="34" charset="0"/>
                <a:ea typeface="+mn-ea"/>
                <a:cs typeface="+mn-cs"/>
                <a:hlinkClick r:id="rId3"/>
              </a:rPr>
              <a:t>https://www.mybrainisopen.net/learning-theories-timeline</a:t>
            </a:r>
            <a:r>
              <a:rPr kumimoji="0" lang="cy-GB" sz="2100" b="0" i="0" u="none" strike="noStrike" kern="1200" cap="none" spc="0" normalizeH="0" baseline="0" noProof="0" dirty="0">
                <a:ln>
                  <a:noFill/>
                </a:ln>
                <a:solidFill>
                  <a:srgbClr val="000000"/>
                </a:solidFill>
                <a:effectLst/>
                <a:uLnTx/>
                <a:uFillTx/>
                <a:latin typeface="Gill Sans MT" panose="020B0502020104020203" pitchFamily="34" charset="0"/>
                <a:ea typeface="+mn-ea"/>
                <a:cs typeface="+mn-cs"/>
              </a:rPr>
              <a:t> </a:t>
            </a:r>
            <a:endParaRPr kumimoji="0" lang="en-GB" sz="2100" b="0" i="0" u="none" strike="noStrike" kern="1200" cap="none" spc="0" normalizeH="0" baseline="0" noProof="0" dirty="0">
              <a:ln>
                <a:noFill/>
              </a:ln>
              <a:solidFill>
                <a:srgbClr val="000000"/>
              </a:solidFill>
              <a:effectLst/>
              <a:uLnTx/>
              <a:uFillTx/>
              <a:latin typeface="Gill Sans MT" panose="020B0502020104020203" pitchFamily="34" charset="0"/>
              <a:ea typeface="+mn-ea"/>
              <a:cs typeface="+mn-cs"/>
            </a:endParaRPr>
          </a:p>
        </p:txBody>
      </p:sp>
      <p:pic>
        <p:nvPicPr>
          <p:cNvPr id="7" name="Picture 6">
            <a:extLst>
              <a:ext uri="{FF2B5EF4-FFF2-40B4-BE49-F238E27FC236}">
                <a16:creationId xmlns:a16="http://schemas.microsoft.com/office/drawing/2014/main" id="{1FE12262-2D7B-469C-BCE5-D5AC94B6A475}"/>
              </a:ext>
            </a:extLst>
          </p:cNvPr>
          <p:cNvPicPr>
            <a:picLocks noChangeAspect="1"/>
          </p:cNvPicPr>
          <p:nvPr/>
        </p:nvPicPr>
        <p:blipFill>
          <a:blip r:embed="rId4"/>
          <a:stretch>
            <a:fillRect/>
          </a:stretch>
        </p:blipFill>
        <p:spPr>
          <a:xfrm>
            <a:off x="6368511" y="76200"/>
            <a:ext cx="5629275" cy="6705600"/>
          </a:xfrm>
          <a:prstGeom prst="rect">
            <a:avLst/>
          </a:prstGeom>
        </p:spPr>
      </p:pic>
    </p:spTree>
    <p:extLst>
      <p:ext uri="{BB962C8B-B14F-4D97-AF65-F5344CB8AC3E}">
        <p14:creationId xmlns:p14="http://schemas.microsoft.com/office/powerpoint/2010/main" val="2378737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99EAA1-4676-450F-93DF-9D03356B616F}"/>
              </a:ext>
            </a:extLst>
          </p:cNvPr>
          <p:cNvPicPr>
            <a:picLocks noChangeAspect="1"/>
          </p:cNvPicPr>
          <p:nvPr/>
        </p:nvPicPr>
        <p:blipFill>
          <a:blip r:embed="rId2"/>
          <a:stretch>
            <a:fillRect/>
          </a:stretch>
        </p:blipFill>
        <p:spPr>
          <a:xfrm>
            <a:off x="3271837" y="834617"/>
            <a:ext cx="5648325" cy="4819650"/>
          </a:xfrm>
          <a:prstGeom prst="rect">
            <a:avLst/>
          </a:prstGeom>
        </p:spPr>
      </p:pic>
      <p:sp>
        <p:nvSpPr>
          <p:cNvPr id="6" name="TextBox 5">
            <a:extLst>
              <a:ext uri="{FF2B5EF4-FFF2-40B4-BE49-F238E27FC236}">
                <a16:creationId xmlns:a16="http://schemas.microsoft.com/office/drawing/2014/main" id="{5EA9ECEC-96CE-4FB7-B60F-439F8005514E}"/>
              </a:ext>
            </a:extLst>
          </p:cNvPr>
          <p:cNvSpPr txBox="1"/>
          <p:nvPr/>
        </p:nvSpPr>
        <p:spPr>
          <a:xfrm>
            <a:off x="178486" y="6325299"/>
            <a:ext cx="6645730" cy="369332"/>
          </a:xfrm>
          <a:prstGeom prst="rect">
            <a:avLst/>
          </a:prstGeom>
          <a:noFill/>
        </p:spPr>
        <p:txBody>
          <a:bodyPr wrap="none" rtlCol="0">
            <a:spAutoFit/>
          </a:bodyPr>
          <a:lstStyle/>
          <a:p>
            <a:r>
              <a:rPr lang="cy-GB" b="0" i="0" dirty="0">
                <a:solidFill>
                  <a:srgbClr val="000000"/>
                </a:solidFill>
                <a:effectLst/>
                <a:latin typeface="Gill Sans MT" panose="020B0502020104020203" pitchFamily="34" charset="0"/>
                <a:hlinkClick r:id="rId3"/>
              </a:rPr>
              <a:t>https://twitter.com/MrRDenham/status/1348701004485816321?s=20</a:t>
            </a:r>
            <a:r>
              <a:rPr lang="cy-GB" b="0" i="0" dirty="0">
                <a:solidFill>
                  <a:srgbClr val="000000"/>
                </a:solidFill>
                <a:effectLst/>
                <a:latin typeface="Gill Sans MT" panose="020B0502020104020203" pitchFamily="34" charset="0"/>
              </a:rPr>
              <a:t> </a:t>
            </a:r>
            <a:endParaRPr lang="cy-GB" dirty="0">
              <a:latin typeface="Gill Sans MT" panose="020B0502020104020203" pitchFamily="34" charset="0"/>
            </a:endParaRPr>
          </a:p>
        </p:txBody>
      </p:sp>
    </p:spTree>
    <p:extLst>
      <p:ext uri="{BB962C8B-B14F-4D97-AF65-F5344CB8AC3E}">
        <p14:creationId xmlns:p14="http://schemas.microsoft.com/office/powerpoint/2010/main" val="3349767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EA9ECEC-96CE-4FB7-B60F-439F8005514E}"/>
              </a:ext>
            </a:extLst>
          </p:cNvPr>
          <p:cNvSpPr txBox="1"/>
          <p:nvPr/>
        </p:nvSpPr>
        <p:spPr>
          <a:xfrm>
            <a:off x="178486" y="6325299"/>
            <a:ext cx="6459782" cy="369332"/>
          </a:xfrm>
          <a:prstGeom prst="rect">
            <a:avLst/>
          </a:prstGeom>
          <a:noFill/>
        </p:spPr>
        <p:txBody>
          <a:bodyPr wrap="none" rtlCol="0">
            <a:spAutoFit/>
          </a:bodyPr>
          <a:lstStyle/>
          <a:p>
            <a:r>
              <a:rPr lang="cy-GB" b="0" i="0" dirty="0">
                <a:solidFill>
                  <a:srgbClr val="000000"/>
                </a:solidFill>
                <a:effectLst/>
                <a:latin typeface="Gill Sans MT" panose="020B0502020104020203" pitchFamily="34" charset="0"/>
                <a:hlinkClick r:id="rId2"/>
              </a:rPr>
              <a:t>https://twitter.com/mathninja3/status/1350126226929758211?s=20</a:t>
            </a:r>
            <a:r>
              <a:rPr lang="cy-GB" b="0" i="0" dirty="0">
                <a:solidFill>
                  <a:srgbClr val="000000"/>
                </a:solidFill>
                <a:effectLst/>
                <a:latin typeface="Gill Sans MT" panose="020B0502020104020203" pitchFamily="34" charset="0"/>
              </a:rPr>
              <a:t> </a:t>
            </a:r>
            <a:endParaRPr lang="cy-GB" dirty="0">
              <a:latin typeface="Gill Sans MT" panose="020B0502020104020203" pitchFamily="34" charset="0"/>
            </a:endParaRPr>
          </a:p>
        </p:txBody>
      </p:sp>
      <p:pic>
        <p:nvPicPr>
          <p:cNvPr id="3" name="Picture 2">
            <a:extLst>
              <a:ext uri="{FF2B5EF4-FFF2-40B4-BE49-F238E27FC236}">
                <a16:creationId xmlns:a16="http://schemas.microsoft.com/office/drawing/2014/main" id="{37D09A91-50D9-4059-B647-86464BE23F9A}"/>
              </a:ext>
            </a:extLst>
          </p:cNvPr>
          <p:cNvPicPr>
            <a:picLocks noChangeAspect="1"/>
          </p:cNvPicPr>
          <p:nvPr/>
        </p:nvPicPr>
        <p:blipFill>
          <a:blip r:embed="rId3"/>
          <a:stretch>
            <a:fillRect/>
          </a:stretch>
        </p:blipFill>
        <p:spPr>
          <a:xfrm>
            <a:off x="3262312" y="2319337"/>
            <a:ext cx="5667375" cy="2219325"/>
          </a:xfrm>
          <a:prstGeom prst="rect">
            <a:avLst/>
          </a:prstGeom>
        </p:spPr>
      </p:pic>
    </p:spTree>
    <p:extLst>
      <p:ext uri="{BB962C8B-B14F-4D97-AF65-F5344CB8AC3E}">
        <p14:creationId xmlns:p14="http://schemas.microsoft.com/office/powerpoint/2010/main" val="767411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5268572" cy="205090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Gwersi byw neu beidio?</a:t>
            </a:r>
          </a:p>
          <a:p>
            <a:pPr marL="0" marR="0" lvl="0" indent="0" defTabSz="685800" rtl="0" eaLnBrk="1" fontAlgn="auto" latinLnBrk="0" hangingPunct="1">
              <a:lnSpc>
                <a:spcPct val="90000"/>
              </a:lnSpc>
              <a:spcBef>
                <a:spcPct val="0"/>
              </a:spcBef>
              <a:spcAft>
                <a:spcPts val="0"/>
              </a:spcAft>
              <a:buClrTx/>
              <a:buSzTx/>
              <a:buFontTx/>
              <a:buNone/>
              <a:tabLst/>
              <a:defRPr/>
            </a:pPr>
            <a:r>
              <a:rPr lang="en-GB" i="1" dirty="0">
                <a:solidFill>
                  <a:sysClr val="windowText" lastClr="000000"/>
                </a:solidFill>
                <a:latin typeface="Gill Sans MT" panose="020B0502020104020203"/>
              </a:rPr>
              <a:t>Live lessons or not?</a:t>
            </a:r>
            <a:endParaRPr kumimoji="0" lang="en-GB" sz="3300" b="0" i="1" u="none" strike="noStrike" kern="1200" cap="none" spc="0" normalizeH="0" baseline="0" dirty="0">
              <a:ln>
                <a:noFill/>
              </a:ln>
              <a:solidFill>
                <a:sysClr val="windowText" lastClr="000000"/>
              </a:solidFill>
              <a:effectLst/>
              <a:uLnTx/>
              <a:uFillTx/>
              <a:latin typeface="Gill Sans MT" panose="020B0502020104020203"/>
              <a:ea typeface="+mj-ea"/>
              <a:cs typeface="+mj-cs"/>
            </a:endParaRP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2567031"/>
            <a:ext cx="4186393" cy="360993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buNone/>
              <a:defRPr/>
            </a:pPr>
            <a:r>
              <a:rPr lang="cy-GB" b="0" i="0" dirty="0">
                <a:solidFill>
                  <a:srgbClr val="000000"/>
                </a:solidFill>
                <a:effectLst/>
                <a:latin typeface="Gill Sans MT" panose="020B0502020104020203" pitchFamily="34" charset="0"/>
                <a:hlinkClick r:id="rId2"/>
              </a:rPr>
              <a:t>https://twitter.com/marc_belli/status/1349682972652396545?s=20</a:t>
            </a:r>
            <a:r>
              <a:rPr lang="cy-GB" b="0" i="0" dirty="0">
                <a:solidFill>
                  <a:srgbClr val="000000"/>
                </a:solidFill>
                <a:effectLst/>
                <a:latin typeface="Gill Sans MT" panose="020B0502020104020203" pitchFamily="34" charset="0"/>
              </a:rPr>
              <a:t> </a:t>
            </a:r>
          </a:p>
          <a:p>
            <a:pPr marL="0" lvl="0" indent="0">
              <a:buNone/>
              <a:defRPr/>
            </a:pPr>
            <a:endParaRPr kumimoji="0" lang="cy-GB" u="none" strike="noStrike" kern="1200" cap="none" spc="0" normalizeH="0" baseline="0" noProof="0" dirty="0">
              <a:ln>
                <a:noFill/>
              </a:ln>
              <a:solidFill>
                <a:srgbClr val="000000"/>
              </a:solidFill>
              <a:uLnTx/>
              <a:uFillTx/>
              <a:latin typeface="Gill Sans MT" panose="020B0502020104020203" pitchFamily="34" charset="0"/>
            </a:endParaRPr>
          </a:p>
          <a:p>
            <a:pPr marL="0" lvl="0" indent="0">
              <a:buNone/>
              <a:defRPr/>
            </a:pPr>
            <a:r>
              <a:rPr lang="cy-GB" b="0" dirty="0">
                <a:solidFill>
                  <a:srgbClr val="000000"/>
                </a:solidFill>
                <a:effectLst/>
                <a:latin typeface="Gill Sans MT" panose="020B0502020104020203" pitchFamily="34" charset="0"/>
              </a:rPr>
              <a:t>Adroddiad llawn</a:t>
            </a:r>
            <a:r>
              <a:rPr lang="cy-GB" b="0" i="1" dirty="0">
                <a:solidFill>
                  <a:srgbClr val="000000"/>
                </a:solidFill>
                <a:effectLst/>
                <a:latin typeface="Gill Sans MT" panose="020B0502020104020203" pitchFamily="34" charset="0"/>
              </a:rPr>
              <a:t> / </a:t>
            </a:r>
            <a:r>
              <a:rPr lang="en-GB" b="0" i="1" dirty="0">
                <a:solidFill>
                  <a:srgbClr val="000000"/>
                </a:solidFill>
                <a:effectLst/>
                <a:latin typeface="Gill Sans MT" panose="020B0502020104020203" pitchFamily="34" charset="0"/>
              </a:rPr>
              <a:t>Full report:</a:t>
            </a:r>
          </a:p>
          <a:p>
            <a:pPr marL="0" lvl="0" indent="0">
              <a:buNone/>
              <a:defRPr/>
            </a:pPr>
            <a:r>
              <a:rPr kumimoji="0" lang="en-GB" b="0" u="none" strike="noStrike" kern="1200" cap="none" spc="0" normalizeH="0" baseline="0" noProof="0" dirty="0">
                <a:ln>
                  <a:noFill/>
                </a:ln>
                <a:solidFill>
                  <a:sysClr val="windowText" lastClr="000000"/>
                </a:solidFill>
                <a:effectLst/>
                <a:uLnTx/>
                <a:uFillTx/>
                <a:latin typeface="Gill Sans MT" panose="020B0502020104020203" pitchFamily="34" charset="0"/>
                <a:hlinkClick r:id="rId3"/>
              </a:rPr>
              <a:t>https://educationendowmentfoundation.org.uk/covid-19-resources/best-evidence-on-supporting-students-to-learn-remotely/</a:t>
            </a:r>
            <a:r>
              <a:rPr kumimoji="0" lang="cy-GB" u="none" strike="noStrike" kern="1200" cap="none" spc="0" normalizeH="0" baseline="0" noProof="0" dirty="0">
                <a:ln>
                  <a:noFill/>
                </a:ln>
                <a:solidFill>
                  <a:srgbClr val="000000"/>
                </a:solidFill>
                <a:uLnTx/>
                <a:uFillTx/>
                <a:latin typeface="Gill Sans MT" panose="020B0502020104020203" pitchFamily="34" charset="0"/>
              </a:rPr>
              <a:t> </a:t>
            </a:r>
            <a:endParaRPr kumimoji="0" lang="en-GB" b="0" u="none" strike="noStrike" kern="1200" cap="none" spc="0" normalizeH="0" baseline="0" noProof="0" dirty="0">
              <a:ln>
                <a:noFill/>
              </a:ln>
              <a:solidFill>
                <a:sysClr val="windowText" lastClr="000000"/>
              </a:solidFill>
              <a:effectLst/>
              <a:uLnTx/>
              <a:uFillTx/>
              <a:latin typeface="Gill Sans MT" panose="020B0502020104020203" pitchFamily="34" charset="0"/>
            </a:endParaRPr>
          </a:p>
        </p:txBody>
      </p:sp>
      <p:pic>
        <p:nvPicPr>
          <p:cNvPr id="5" name="Picture 4">
            <a:extLst>
              <a:ext uri="{FF2B5EF4-FFF2-40B4-BE49-F238E27FC236}">
                <a16:creationId xmlns:a16="http://schemas.microsoft.com/office/drawing/2014/main" id="{F6685044-5E6E-461F-8004-EF88565F1AD1}"/>
              </a:ext>
            </a:extLst>
          </p:cNvPr>
          <p:cNvPicPr>
            <a:picLocks noChangeAspect="1"/>
          </p:cNvPicPr>
          <p:nvPr/>
        </p:nvPicPr>
        <p:blipFill>
          <a:blip r:embed="rId4"/>
          <a:stretch>
            <a:fillRect/>
          </a:stretch>
        </p:blipFill>
        <p:spPr>
          <a:xfrm>
            <a:off x="5442311" y="545284"/>
            <a:ext cx="6549317" cy="5565279"/>
          </a:xfrm>
          <a:prstGeom prst="rect">
            <a:avLst/>
          </a:prstGeom>
        </p:spPr>
      </p:pic>
    </p:spTree>
    <p:extLst>
      <p:ext uri="{BB962C8B-B14F-4D97-AF65-F5344CB8AC3E}">
        <p14:creationId xmlns:p14="http://schemas.microsoft.com/office/powerpoint/2010/main" val="216572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 name="Subtitle 2"/>
          <p:cNvSpPr txBox="1">
            <a:spLocks/>
          </p:cNvSpPr>
          <p:nvPr/>
        </p:nvSpPr>
        <p:spPr>
          <a:xfrm>
            <a:off x="256170" y="6119054"/>
            <a:ext cx="1834979" cy="360000"/>
          </a:xfrm>
          <a:prstGeom prst="rect">
            <a:avLst/>
          </a:prstGeom>
          <a:solidFill>
            <a:srgbClr val="FFFFFF">
              <a:alpha val="89804"/>
            </a:srgbClr>
          </a:solidFill>
          <a:scene3d>
            <a:camera prst="perspectiveHeroicExtremeRightFacing"/>
            <a:lightRig rig="threePt" dir="t"/>
          </a:scene3d>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cy-GB" sz="1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@mathemateg</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994094">
            <a:off x="322073" y="6159451"/>
            <a:ext cx="468000" cy="468000"/>
          </a:xfrm>
          <a:prstGeom prst="rect">
            <a:avLst/>
          </a:prstGeom>
        </p:spPr>
      </p:pic>
      <p:sp>
        <p:nvSpPr>
          <p:cNvPr id="7" name="Subtitle 2"/>
          <p:cNvSpPr txBox="1">
            <a:spLocks/>
          </p:cNvSpPr>
          <p:nvPr/>
        </p:nvSpPr>
        <p:spPr>
          <a:xfrm>
            <a:off x="9128918" y="6119054"/>
            <a:ext cx="2844236" cy="360000"/>
          </a:xfrm>
          <a:prstGeom prst="rect">
            <a:avLst/>
          </a:prstGeom>
          <a:solidFill>
            <a:srgbClr val="FFFFFF">
              <a:alpha val="89804"/>
            </a:srgbClr>
          </a:solidFill>
          <a:scene3d>
            <a:camera prst="perspectiveHeroicExtremeLeftFacing"/>
            <a:lightRig rig="threePt" dir="t"/>
          </a:scene3d>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cy-GB" sz="1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/adolygumathemateg</a:t>
            </a:r>
          </a:p>
        </p:txBody>
      </p:sp>
      <p:pic>
        <p:nvPicPr>
          <p:cNvPr id="9" name="Picture 8"/>
          <p:cNvPicPr/>
          <p:nvPr/>
        </p:nvPicPr>
        <p:blipFill>
          <a:blip r:embed="rId4" cstate="print">
            <a:extLst>
              <a:ext uri="{28A0092B-C50C-407E-A947-70E740481C1C}">
                <a14:useLocalDpi xmlns:a14="http://schemas.microsoft.com/office/drawing/2010/main" val="0"/>
              </a:ext>
            </a:extLst>
          </a:blip>
          <a:srcRect/>
          <a:stretch>
            <a:fillRect/>
          </a:stretch>
        </p:blipFill>
        <p:spPr bwMode="auto">
          <a:xfrm rot="438991">
            <a:off x="9544470" y="6071793"/>
            <a:ext cx="504000" cy="233046"/>
          </a:xfrm>
          <a:prstGeom prst="rect">
            <a:avLst/>
          </a:prstGeom>
          <a:noFill/>
          <a:ln>
            <a:noFill/>
          </a:ln>
        </p:spPr>
      </p:pic>
      <p:sp>
        <p:nvSpPr>
          <p:cNvPr id="17" name="Title 1">
            <a:extLst>
              <a:ext uri="{FF2B5EF4-FFF2-40B4-BE49-F238E27FC236}">
                <a16:creationId xmlns:a16="http://schemas.microsoft.com/office/drawing/2014/main" id="{782A3E9C-9632-4B95-A768-6B1A545D1C66}"/>
              </a:ext>
            </a:extLst>
          </p:cNvPr>
          <p:cNvSpPr txBox="1">
            <a:spLocks/>
          </p:cNvSpPr>
          <p:nvPr/>
        </p:nvSpPr>
        <p:spPr>
          <a:xfrm>
            <a:off x="2667000" y="1631090"/>
            <a:ext cx="6858000" cy="1483455"/>
          </a:xfrm>
          <a:prstGeom prst="rect">
            <a:avLst/>
          </a:prstGeom>
          <a:solidFill>
            <a:srgbClr val="FFFFFF">
              <a:alpha val="89804"/>
            </a:srgbClr>
          </a:solidFill>
          <a:effectLst>
            <a:softEdge rad="31750"/>
          </a:effectLst>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cy-GB" sz="45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Technegau ar gyfer </a:t>
            </a:r>
            <a:br>
              <a:rPr kumimoji="0" lang="cy-GB" sz="45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cy-GB" sz="45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gwersi byw</a:t>
            </a:r>
          </a:p>
        </p:txBody>
      </p:sp>
      <p:sp>
        <p:nvSpPr>
          <p:cNvPr id="18" name="Subtitle 2">
            <a:extLst>
              <a:ext uri="{FF2B5EF4-FFF2-40B4-BE49-F238E27FC236}">
                <a16:creationId xmlns:a16="http://schemas.microsoft.com/office/drawing/2014/main" id="{3230BE4E-6CCC-4346-B5AA-6BD7E4C5AD1E}"/>
              </a:ext>
            </a:extLst>
          </p:cNvPr>
          <p:cNvSpPr txBox="1">
            <a:spLocks/>
          </p:cNvSpPr>
          <p:nvPr/>
        </p:nvSpPr>
        <p:spPr>
          <a:xfrm>
            <a:off x="2667000" y="3206621"/>
            <a:ext cx="6858000" cy="862870"/>
          </a:xfrm>
          <a:prstGeom prst="rect">
            <a:avLst/>
          </a:prstGeom>
          <a:solidFill>
            <a:srgbClr val="FFFFFF">
              <a:alpha val="89804"/>
            </a:srgbClr>
          </a:solidFill>
          <a:effectLst>
            <a:softEdge rad="31750"/>
          </a:effectLst>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cy-GB" sz="3200" b="0" i="1" u="none" strike="noStrike" kern="1200" cap="none" spc="0" normalizeH="0" baseline="0" noProof="0" dirty="0">
                <a:ln>
                  <a:noFill/>
                </a:ln>
                <a:solidFill>
                  <a:sysClr val="windowText" lastClr="000000"/>
                </a:solidFill>
                <a:effectLst/>
                <a:uLnTx/>
                <a:uFillTx/>
                <a:latin typeface="Gill Sans MT" panose="020B0502020104020203"/>
                <a:ea typeface="+mn-ea"/>
                <a:cs typeface="+mn-cs"/>
              </a:rPr>
              <a:t>Techniques for live lessons</a:t>
            </a:r>
          </a:p>
        </p:txBody>
      </p:sp>
    </p:spTree>
    <p:extLst>
      <p:ext uri="{BB962C8B-B14F-4D97-AF65-F5344CB8AC3E}">
        <p14:creationId xmlns:p14="http://schemas.microsoft.com/office/powerpoint/2010/main" val="1204749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EA9ECEC-96CE-4FB7-B60F-439F8005514E}"/>
              </a:ext>
            </a:extLst>
          </p:cNvPr>
          <p:cNvSpPr txBox="1"/>
          <p:nvPr/>
        </p:nvSpPr>
        <p:spPr>
          <a:xfrm>
            <a:off x="178486" y="6325299"/>
            <a:ext cx="6953442"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y-GB" b="0" i="0" dirty="0">
                <a:solidFill>
                  <a:srgbClr val="000000"/>
                </a:solidFill>
                <a:effectLst/>
                <a:latin typeface="Gill Sans MT" panose="020B0502020104020203" pitchFamily="34" charset="0"/>
                <a:hlinkClick r:id="rId2"/>
              </a:rPr>
              <a:t>https://twitter.com/berniewestacott/status/1354764137079955457?s=20</a:t>
            </a:r>
            <a:r>
              <a:rPr lang="cy-GB" b="0" i="0" dirty="0">
                <a:solidFill>
                  <a:srgbClr val="000000"/>
                </a:solidFill>
                <a:effectLst/>
                <a:latin typeface="Gill Sans MT" panose="020B0502020104020203" pitchFamily="34" charset="0"/>
              </a:rPr>
              <a:t> </a:t>
            </a:r>
            <a:endParaRPr kumimoji="0" lang="cy-GB" sz="1800" b="0" i="0" u="none" strike="noStrike" kern="1200" cap="none" spc="0" normalizeH="0" baseline="0" noProof="0" dirty="0">
              <a:ln>
                <a:noFill/>
              </a:ln>
              <a:solidFill>
                <a:prstClr val="black"/>
              </a:solidFill>
              <a:effectLst/>
              <a:uLnTx/>
              <a:uFillTx/>
              <a:latin typeface="Gill Sans MT" panose="020B0502020104020203" pitchFamily="34" charset="0"/>
            </a:endParaRPr>
          </a:p>
        </p:txBody>
      </p:sp>
      <p:pic>
        <p:nvPicPr>
          <p:cNvPr id="3" name="Picture 2">
            <a:extLst>
              <a:ext uri="{FF2B5EF4-FFF2-40B4-BE49-F238E27FC236}">
                <a16:creationId xmlns:a16="http://schemas.microsoft.com/office/drawing/2014/main" id="{9921D716-33D1-41A4-ACFB-A19B309C35C7}"/>
              </a:ext>
            </a:extLst>
          </p:cNvPr>
          <p:cNvPicPr>
            <a:picLocks noChangeAspect="1"/>
          </p:cNvPicPr>
          <p:nvPr/>
        </p:nvPicPr>
        <p:blipFill>
          <a:blip r:embed="rId3"/>
          <a:stretch>
            <a:fillRect/>
          </a:stretch>
        </p:blipFill>
        <p:spPr>
          <a:xfrm>
            <a:off x="3709136" y="589964"/>
            <a:ext cx="4773729" cy="4992559"/>
          </a:xfrm>
          <a:prstGeom prst="rect">
            <a:avLst/>
          </a:prstGeom>
        </p:spPr>
      </p:pic>
    </p:spTree>
    <p:extLst>
      <p:ext uri="{BB962C8B-B14F-4D97-AF65-F5344CB8AC3E}">
        <p14:creationId xmlns:p14="http://schemas.microsoft.com/office/powerpoint/2010/main" val="2352010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9BFD860-D41B-4E76-9F96-68A471217D86}"/>
              </a:ext>
            </a:extLst>
          </p:cNvPr>
          <p:cNvSpPr txBox="1">
            <a:spLocks/>
          </p:cNvSpPr>
          <p:nvPr/>
        </p:nvSpPr>
        <p:spPr>
          <a:xfrm>
            <a:off x="696000" y="365126"/>
            <a:ext cx="5268572" cy="205090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Cychwyn y wers: </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t>Sgrîn Groeso</a:t>
            </a:r>
            <a:br>
              <a:rPr kumimoji="0" lang="cy-GB" sz="3300" b="0" i="0"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noProof="0" dirty="0">
                <a:ln>
                  <a:noFill/>
                </a:ln>
                <a:solidFill>
                  <a:sysClr val="windowText" lastClr="000000"/>
                </a:solidFill>
                <a:effectLst/>
                <a:uLnTx/>
                <a:uFillTx/>
                <a:latin typeface="Gill Sans MT" panose="020B0502020104020203"/>
                <a:ea typeface="+mj-ea"/>
                <a:cs typeface="+mj-cs"/>
              </a:rPr>
              <a:t>Start of the lesson: </a:t>
            </a:r>
            <a:br>
              <a:rPr kumimoji="0" lang="en-GB" sz="3300" b="0" i="1" u="none" strike="noStrike" kern="1200" cap="none" spc="0" normalizeH="0" baseline="0" noProof="0" dirty="0">
                <a:ln>
                  <a:noFill/>
                </a:ln>
                <a:solidFill>
                  <a:sysClr val="windowText" lastClr="000000"/>
                </a:solidFill>
                <a:effectLst/>
                <a:uLnTx/>
                <a:uFillTx/>
                <a:latin typeface="Gill Sans MT" panose="020B0502020104020203"/>
                <a:ea typeface="+mj-ea"/>
                <a:cs typeface="+mj-cs"/>
              </a:rPr>
            </a:br>
            <a:r>
              <a:rPr kumimoji="0" lang="en-GB" sz="3300" b="0" i="1" u="none" strike="noStrike" kern="1200" cap="none" spc="0" normalizeH="0" baseline="0" noProof="0" dirty="0">
                <a:ln>
                  <a:noFill/>
                </a:ln>
                <a:solidFill>
                  <a:sysClr val="windowText" lastClr="000000"/>
                </a:solidFill>
                <a:effectLst/>
                <a:uLnTx/>
                <a:uFillTx/>
                <a:latin typeface="Gill Sans MT" panose="020B0502020104020203"/>
                <a:ea typeface="+mj-ea"/>
                <a:cs typeface="+mj-cs"/>
              </a:rPr>
              <a:t>Welcome Screen</a:t>
            </a:r>
          </a:p>
        </p:txBody>
      </p:sp>
      <p:sp>
        <p:nvSpPr>
          <p:cNvPr id="11" name="Content Placeholder 2">
            <a:extLst>
              <a:ext uri="{FF2B5EF4-FFF2-40B4-BE49-F238E27FC236}">
                <a16:creationId xmlns:a16="http://schemas.microsoft.com/office/drawing/2014/main" id="{AD0985D6-29A9-4F6C-8726-7453E91EFE54}"/>
              </a:ext>
            </a:extLst>
          </p:cNvPr>
          <p:cNvSpPr txBox="1">
            <a:spLocks/>
          </p:cNvSpPr>
          <p:nvPr/>
        </p:nvSpPr>
        <p:spPr>
          <a:xfrm>
            <a:off x="696000" y="2567031"/>
            <a:ext cx="5400000" cy="360993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buNone/>
              <a:defRPr/>
            </a:pPr>
            <a:r>
              <a:rPr lang="cy-GB" b="0" i="0" dirty="0">
                <a:solidFill>
                  <a:srgbClr val="000000"/>
                </a:solidFill>
                <a:effectLst/>
                <a:latin typeface="Gill Sans MT" panose="020B0502020104020203" pitchFamily="34" charset="0"/>
                <a:hlinkClick r:id="rId2"/>
              </a:rPr>
              <a:t>https://twitter.com/MrsHumanities/status/1347584836983263232?s=20</a:t>
            </a:r>
            <a:r>
              <a:rPr lang="cy-GB" b="0" i="0" dirty="0">
                <a:solidFill>
                  <a:srgbClr val="000000"/>
                </a:solidFill>
                <a:effectLst/>
                <a:latin typeface="Gill Sans MT" panose="020B0502020104020203" pitchFamily="34" charset="0"/>
              </a:rPr>
              <a:t> </a:t>
            </a:r>
            <a:endParaRPr kumimoji="0" lang="en-GB" b="0" i="1" u="none" strike="noStrike" kern="1200" cap="none" spc="0" normalizeH="0" baseline="0" noProof="0" dirty="0">
              <a:ln>
                <a:noFill/>
              </a:ln>
              <a:solidFill>
                <a:sysClr val="windowText" lastClr="000000"/>
              </a:solidFill>
              <a:effectLst/>
              <a:uLnTx/>
              <a:uFillTx/>
              <a:latin typeface="Gill Sans MT" panose="020B0502020104020203" pitchFamily="34" charset="0"/>
            </a:endParaRPr>
          </a:p>
        </p:txBody>
      </p:sp>
      <p:pic>
        <p:nvPicPr>
          <p:cNvPr id="3" name="Picture 2">
            <a:extLst>
              <a:ext uri="{FF2B5EF4-FFF2-40B4-BE49-F238E27FC236}">
                <a16:creationId xmlns:a16="http://schemas.microsoft.com/office/drawing/2014/main" id="{D57C2CF2-FC68-46D4-A4C1-FD37582B4D63}"/>
              </a:ext>
            </a:extLst>
          </p:cNvPr>
          <p:cNvPicPr>
            <a:picLocks noChangeAspect="1"/>
          </p:cNvPicPr>
          <p:nvPr/>
        </p:nvPicPr>
        <p:blipFill>
          <a:blip r:embed="rId3"/>
          <a:stretch>
            <a:fillRect/>
          </a:stretch>
        </p:blipFill>
        <p:spPr>
          <a:xfrm>
            <a:off x="6307602" y="111124"/>
            <a:ext cx="5772150" cy="6381750"/>
          </a:xfrm>
          <a:prstGeom prst="rect">
            <a:avLst/>
          </a:prstGeom>
        </p:spPr>
      </p:pic>
    </p:spTree>
    <p:extLst>
      <p:ext uri="{BB962C8B-B14F-4D97-AF65-F5344CB8AC3E}">
        <p14:creationId xmlns:p14="http://schemas.microsoft.com/office/powerpoint/2010/main" val="3005878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698</TotalTime>
  <Words>1584</Words>
  <Application>Microsoft Office PowerPoint</Application>
  <PresentationFormat>Widescreen</PresentationFormat>
  <Paragraphs>161</Paragraphs>
  <Slides>54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54</vt:i4>
      </vt:variant>
    </vt:vector>
  </HeadingPairs>
  <TitlesOfParts>
    <vt:vector size="59" baseType="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Diagnostic Questions</vt:lpstr>
      <vt:lpstr>Diagnostic Questions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Gareth Evans</dc:creator>
  <cp:lastModifiedBy>Gareth Evans</cp:lastModifiedBy>
  <cp:revision>148</cp:revision>
  <dcterms:created xsi:type="dcterms:W3CDTF">2015-07-22T11:11:14Z</dcterms:created>
  <dcterms:modified xsi:type="dcterms:W3CDTF">2021-02-06T11:46:22Z</dcterms:modified>
</cp:coreProperties>
</file>