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99" r:id="rId5"/>
    <p:sldId id="298" r:id="rId6"/>
    <p:sldId id="289" r:id="rId7"/>
    <p:sldId id="258" r:id="rId8"/>
    <p:sldId id="290" r:id="rId9"/>
    <p:sldId id="259" r:id="rId10"/>
    <p:sldId id="291" r:id="rId11"/>
    <p:sldId id="260" r:id="rId12"/>
    <p:sldId id="292" r:id="rId13"/>
    <p:sldId id="281" r:id="rId14"/>
    <p:sldId id="293" r:id="rId15"/>
    <p:sldId id="286" r:id="rId16"/>
    <p:sldId id="288" r:id="rId17"/>
    <p:sldId id="294" r:id="rId18"/>
    <p:sldId id="285" r:id="rId19"/>
    <p:sldId id="284" r:id="rId20"/>
    <p:sldId id="295" r:id="rId21"/>
    <p:sldId id="283" r:id="rId22"/>
    <p:sldId id="296" r:id="rId23"/>
    <p:sldId id="282" r:id="rId24"/>
    <p:sldId id="297" r:id="rId25"/>
    <p:sldId id="266" r:id="rId26"/>
    <p:sldId id="301" r:id="rId27"/>
    <p:sldId id="300" r:id="rId28"/>
    <p:sldId id="302" r:id="rId29"/>
    <p:sldId id="265" r:id="rId30"/>
    <p:sldId id="264" r:id="rId31"/>
    <p:sldId id="303" r:id="rId32"/>
    <p:sldId id="304" r:id="rId33"/>
    <p:sldId id="263" r:id="rId34"/>
    <p:sldId id="305" r:id="rId35"/>
    <p:sldId id="262" r:id="rId36"/>
    <p:sldId id="306" r:id="rId37"/>
    <p:sldId id="267" r:id="rId38"/>
    <p:sldId id="307" r:id="rId39"/>
    <p:sldId id="268" r:id="rId40"/>
    <p:sldId id="308" r:id="rId41"/>
    <p:sldId id="269" r:id="rId42"/>
    <p:sldId id="309" r:id="rId43"/>
    <p:sldId id="270" r:id="rId44"/>
    <p:sldId id="310" r:id="rId45"/>
    <p:sldId id="271" r:id="rId46"/>
    <p:sldId id="311" r:id="rId47"/>
    <p:sldId id="312" r:id="rId48"/>
    <p:sldId id="313" r:id="rId49"/>
    <p:sldId id="272" r:id="rId50"/>
    <p:sldId id="317" r:id="rId51"/>
    <p:sldId id="273" r:id="rId52"/>
    <p:sldId id="318" r:id="rId53"/>
    <p:sldId id="274" r:id="rId54"/>
    <p:sldId id="319" r:id="rId55"/>
    <p:sldId id="275" r:id="rId56"/>
    <p:sldId id="320" r:id="rId57"/>
    <p:sldId id="276" r:id="rId58"/>
    <p:sldId id="321" r:id="rId59"/>
    <p:sldId id="277" r:id="rId60"/>
    <p:sldId id="322" r:id="rId61"/>
    <p:sldId id="278" r:id="rId62"/>
    <p:sldId id="323" r:id="rId63"/>
    <p:sldId id="279" r:id="rId64"/>
    <p:sldId id="324" r:id="rId65"/>
    <p:sldId id="280" r:id="rId66"/>
    <p:sldId id="325" r:id="rId67"/>
    <p:sldId id="261" r:id="rId68"/>
    <p:sldId id="326" r:id="rId69"/>
    <p:sldId id="314" r:id="rId70"/>
    <p:sldId id="316" r:id="rId71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3678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506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28886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0917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207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0612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2669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9990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7519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0364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85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D0CCC-922C-4C43-888F-A97E04D0A929}" type="datetimeFigureOut">
              <a:rPr lang="cy-GB" smtClean="0"/>
              <a:t>29/07/2025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8CC29-9F1F-4FF5-83FA-613FA84D130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72191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5.xml"/><Relationship Id="rId26" Type="http://schemas.openxmlformats.org/officeDocument/2006/relationships/slide" Target="slide53.xml"/><Relationship Id="rId3" Type="http://schemas.openxmlformats.org/officeDocument/2006/relationships/slide" Target="slide3.xml"/><Relationship Id="rId21" Type="http://schemas.openxmlformats.org/officeDocument/2006/relationships/slide" Target="slide41.xml"/><Relationship Id="rId34" Type="http://schemas.openxmlformats.org/officeDocument/2006/relationships/slide" Target="slide25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3.xml"/><Relationship Id="rId25" Type="http://schemas.openxmlformats.org/officeDocument/2006/relationships/slide" Target="slide51.xml"/><Relationship Id="rId33" Type="http://schemas.openxmlformats.org/officeDocument/2006/relationships/slide" Target="slide67.xml"/><Relationship Id="rId2" Type="http://schemas.openxmlformats.org/officeDocument/2006/relationships/image" Target="../media/image3.emf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29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24" Type="http://schemas.openxmlformats.org/officeDocument/2006/relationships/slide" Target="slide49.xml"/><Relationship Id="rId32" Type="http://schemas.openxmlformats.org/officeDocument/2006/relationships/slide" Target="slide65.xml"/><Relationship Id="rId37" Type="http://schemas.openxmlformats.org/officeDocument/2006/relationships/image" Target="../media/image1.emf"/><Relationship Id="rId5" Type="http://schemas.openxmlformats.org/officeDocument/2006/relationships/slide" Target="slide7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28" Type="http://schemas.openxmlformats.org/officeDocument/2006/relationships/slide" Target="slide57.xml"/><Relationship Id="rId36" Type="http://schemas.openxmlformats.org/officeDocument/2006/relationships/slide" Target="slide69.xml"/><Relationship Id="rId10" Type="http://schemas.openxmlformats.org/officeDocument/2006/relationships/slide" Target="slide17.xml"/><Relationship Id="rId19" Type="http://schemas.openxmlformats.org/officeDocument/2006/relationships/slide" Target="slide37.xml"/><Relationship Id="rId31" Type="http://schemas.openxmlformats.org/officeDocument/2006/relationships/slide" Target="slide63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7.xml"/><Relationship Id="rId22" Type="http://schemas.openxmlformats.org/officeDocument/2006/relationships/slide" Target="slide43.xml"/><Relationship Id="rId27" Type="http://schemas.openxmlformats.org/officeDocument/2006/relationships/slide" Target="slide55.xml"/><Relationship Id="rId30" Type="http://schemas.openxmlformats.org/officeDocument/2006/relationships/slide" Target="slide61.xml"/><Relationship Id="rId35" Type="http://schemas.openxmlformats.org/officeDocument/2006/relationships/slide" Target="slide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010" y="493988"/>
            <a:ext cx="4556877" cy="5870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91" y="1612900"/>
            <a:ext cx="6108001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919402"/>
                  </p:ext>
                </p:extLst>
              </p:nvPr>
            </p:nvGraphicFramePr>
            <p:xfrm>
              <a:off x="2569777" y="386725"/>
              <a:ext cx="9186267" cy="60559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6 × 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19 + 13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28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kg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6²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7 – 10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13 ×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70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 cm wrth 3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3, 2,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8, 4, 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12.36 i un 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4 + 5 ×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15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24%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 funud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4 × 0.3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 cm wrth 3.5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ciwboid 2 cm wrth 3 cm wrth 4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2.4 ÷ 0.4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147 – 89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5.208 i’r uned agosaf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49 ×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919402"/>
                  </p:ext>
                </p:extLst>
              </p:nvPr>
            </p:nvGraphicFramePr>
            <p:xfrm>
              <a:off x="2569777" y="386725"/>
              <a:ext cx="9186267" cy="60559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6 × 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19 + 13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28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kg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6²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7 – 10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13 ×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70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 cm wrth 3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3, 2,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8, 4, 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12.36 i un 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4 + 5 ×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15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0112" r="-200199" b="-4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24%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 funud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4 × 0.3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 cm wrth 3.5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ciwboid 2 cm wrth 3 cm wrth 4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2.4 ÷ 0.4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147 – 89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5.208 i’r uned agosaf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49 ×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03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002157"/>
              </p:ext>
            </p:extLst>
          </p:nvPr>
        </p:nvGraphicFramePr>
        <p:xfrm>
          <a:off x="2569777" y="346834"/>
          <a:ext cx="9186267" cy="6164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2089">
                  <a:extLst>
                    <a:ext uri="{9D8B030D-6E8A-4147-A177-3AD203B41FA5}">
                      <a16:colId xmlns:a16="http://schemas.microsoft.com/office/drawing/2014/main" val="3054313838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4223209625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2081617873"/>
                    </a:ext>
                  </a:extLst>
                </a:gridCol>
              </a:tblGrid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582 i’r 10 agosaf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28 i’r 10 agosaf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389 i’r 10 agosaf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211064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283 i’r 100 agosaf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2,829 i’r 100 agosaf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13,532 i’r 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agosaf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17546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7) 4,327 i’r 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 agosaf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8) 14,872 i’r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 agosaf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9) 624,239 i’r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 agosaf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75159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001545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10) 3.27 i’r uned agosaf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11) 8.06 i’r uned agosaf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12) 213.81 i’r 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uned agosaf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987049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13) 7.21 i un lle degol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14) 82.35 i un lle degol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15) 4.98 i un lle degol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255203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16) 12.372 i 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ddau le degol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17) 287.027 i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ddau le degol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18) 1,245.72502 i 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ddau le degol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21978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9014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19) 83 i un 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ffigur ystyrlon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20) 7,622 i un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ffigur ystyrlon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21) 0.0023 i un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ffigur ystyrlon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997880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22) 278 i ddau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ffigur ystyrlon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23) 92,345 i ddau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ffigur ystyrlon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24) 0.002352 i ddau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ffigur ystyrlon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212819"/>
                  </a:ext>
                </a:extLst>
              </a:tr>
              <a:tr h="5456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25) Cyfrifwch 2 + 7 × 3, gan roi eich ateb i un ffigur ystyrlon.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6904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04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92337"/>
              </p:ext>
            </p:extLst>
          </p:nvPr>
        </p:nvGraphicFramePr>
        <p:xfrm>
          <a:off x="2569777" y="303973"/>
          <a:ext cx="9186267" cy="6164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2089">
                  <a:extLst>
                    <a:ext uri="{9D8B030D-6E8A-4147-A177-3AD203B41FA5}">
                      <a16:colId xmlns:a16="http://schemas.microsoft.com/office/drawing/2014/main" val="3054313838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4223209625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2081617873"/>
                    </a:ext>
                  </a:extLst>
                </a:gridCol>
              </a:tblGrid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582 i’r 10 agosaf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28 i’r 10 agosaf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389 i’r 10 agosaf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211064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283 i’r 100 agosaf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2,829 i’r 100 agosaf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2,800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13,532 i’r </a:t>
                      </a:r>
                      <a:b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agosaf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13,500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17546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7) 4,327 i’r 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 agosaf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8) 14,872 i’r</a:t>
                      </a:r>
                      <a:b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 agosaf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15,000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9) 624,239 i’r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 agosaf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624,000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75159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001545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10) 3.27 i’r uned agosaf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11) 8.06 i’r uned agosaf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12) 213.81 i’r </a:t>
                      </a:r>
                      <a:b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uned agosaf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987049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13) 7.21 i un lle degol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14) 82.35 i un lle degol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82.4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15) 4.98 i un lle degol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255203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16) 12.372 i </a:t>
                      </a:r>
                      <a:b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ddau le degol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12.37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17) 287.027 i</a:t>
                      </a:r>
                      <a:b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ddau le degol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287.03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18) 1,245.72502 i 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ddau le degol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1,245.73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21978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9014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19) 83 i un 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ffigur ystyrlon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20) 7,622 i un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ffigur ystyrlon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8,000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21) 0.0023 i un</a:t>
                      </a:r>
                      <a:b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ffigur ystyrlon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997880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22) 278 i ddau</a:t>
                      </a:r>
                      <a:b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ffigur ystyrlon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23) 92,345 i ddau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ffigur ystyrlon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92,000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24) 0.002352 i ddau</a:t>
                      </a:r>
                      <a:b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ffigur ystyrlon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0.0024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212819"/>
                  </a:ext>
                </a:extLst>
              </a:tr>
              <a:tr h="5456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25) Cyfrifwch 2 + 7 × 3, gan roi eich ateb i un ffigur ystyrlon.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6904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04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4091720"/>
                  </p:ext>
                </p:extLst>
              </p:nvPr>
            </p:nvGraphicFramePr>
            <p:xfrm>
              <a:off x="2569777" y="306296"/>
              <a:ext cx="9186267" cy="62454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Deg munud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 ôl 1:54 p.m.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14 + 28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litr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15 ÷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0.4 + 0.2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£1.23 + £0.17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Mehefin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£200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 cm wrth 8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3, 2, 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65%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9.6 i’r uned agosaf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5 – 2 + 3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 ×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52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7²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Hanner 70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13:42 yn y cloc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5 + 0.2 + 0.14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giwb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wyneb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3 ÷ 0.25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Cylchwch y rhif mwyaf: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0.23        22%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23.5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Beth yw cyfanswm y deg eilrif cyntaf, gan gychwyn efo 2?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4091720"/>
                  </p:ext>
                </p:extLst>
              </p:nvPr>
            </p:nvGraphicFramePr>
            <p:xfrm>
              <a:off x="2569777" y="306296"/>
              <a:ext cx="9186267" cy="62454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Deg munud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 ôl 1:54 p.m.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14 + 28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litr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15 ÷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0.4 + 0.2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£1.23 + £0.17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Mehefin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£200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 cm wrth 8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3, 2, 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65%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9.6 i’r uned agosaf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5 – 2 + 3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 ×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52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7²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Hanner 70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13:42 yn y cloc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5 + 0.2 + 0.14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giwb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wyneb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3 ÷ 0.25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17241" r="-200199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17241" r="-100598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23.5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Beth yw cyfanswm y deg eilrif cyntaf, gan gychwyn efo 2?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05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847829"/>
                  </p:ext>
                </p:extLst>
              </p:nvPr>
            </p:nvGraphicFramePr>
            <p:xfrm>
              <a:off x="2569777" y="284865"/>
              <a:ext cx="9186267" cy="62454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Deg munud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 ôl 1:54 p.m.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2:04 p.m.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14 + 28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litr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15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0.4 + 0.2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£1.23 + £0.17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£1.40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Mehefin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£200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 cm wrth 8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48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3, 2,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65% fel degolyn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9.6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5 – 2 + 3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52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7²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Hanner 70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13:42 yn y cloc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1:42 p.m.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5 + 0.2 + 0.14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5.34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giwb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wyneb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3 ÷ 0.25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Cylchwch y rhif mwyaf: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0.23        22%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23.5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Beth yw cyfanswm y deg eilrif cyntaf, gan gychwyn efo 2?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847829"/>
                  </p:ext>
                </p:extLst>
              </p:nvPr>
            </p:nvGraphicFramePr>
            <p:xfrm>
              <a:off x="2569777" y="284865"/>
              <a:ext cx="9186267" cy="62454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Deg munud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 ôl 1:54 p.m.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2:04 p.m.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14 + 28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litr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15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0.4 + 0.2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£1.23 + £0.17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£1.40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Mehefin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£200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 cm wrth 8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48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3, 2,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65% fel degolyn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9.6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5 – 2 + 3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52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7²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Hanner 70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13:42 yn y cloc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1:42 p.m.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5 + 0.2 + 0.14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5.34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giwb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wyneb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3 ÷ 0.25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17241" r="-200199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17241" r="-100598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23.5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Beth yw cyfanswm y deg eilrif cyntaf, gan gychwyn efo 2?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05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965151" y="5557343"/>
            <a:ext cx="297699" cy="544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7071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5681317"/>
                  </p:ext>
                </p:extLst>
              </p:nvPr>
            </p:nvGraphicFramePr>
            <p:xfrm>
              <a:off x="2569777" y="401012"/>
              <a:ext cx="9186267" cy="60559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+ 15 = 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9 × 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70 ÷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kg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50% o 42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Ionawr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13 + 14 + 15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£2.50 ×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6 – –2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Modd 3, 2, 7,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Cymedr 6, 5, 4,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98.7 i’r uned agosaf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70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+ 5.4 = 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435 +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0.32 fel canran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4 cm ag uchder 3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7 × 0.8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1.2 ÷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7 + 3 ×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40% o £20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473,204 i ddau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moron yn costio 12c am 100 g. Beth yw cost 500 g o foron?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5681317"/>
                  </p:ext>
                </p:extLst>
              </p:nvPr>
            </p:nvGraphicFramePr>
            <p:xfrm>
              <a:off x="2569777" y="401012"/>
              <a:ext cx="9186267" cy="60559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+ 15 = 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9 × 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70 ÷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50% o 42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Ionawr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13 + 14 + 15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£2.50 ×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6 – –2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Modd 3, 2, 7,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Cymedr 6, 5, 4,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98.7 i’r uned agosaf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498889" r="-100598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+ 5.4 = 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435 +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0.32 fel canran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4 cm ag uchder 3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7 × 0.8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1.2 ÷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12360" r="-398" b="-2089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7 + 3 ×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40% o £20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473,204 i ddau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moron yn costio 12c am 100 g. Beth yw cost 500 g o foron?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06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8107517"/>
                  </p:ext>
                </p:extLst>
              </p:nvPr>
            </p:nvGraphicFramePr>
            <p:xfrm>
              <a:off x="2569777" y="386725"/>
              <a:ext cx="9186267" cy="60559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+ 15 = 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9 ×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70 ÷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2,500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50% o 42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Ionawr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13 + 14 + 15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£2.50 ×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£7.50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6 – –2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Modd 3, 2, 7,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Cymedr 6, 5, 4,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98.7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70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+ 5.4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435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0.32 fel canran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32%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4 cm ag uchder 3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7 × 0.8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1.2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7 + 3 ×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40% o £20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473,204 i ddau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470,000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moron yn costio 12c am 100 g. Beth yw cost 500 g o foron?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60c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8107517"/>
                  </p:ext>
                </p:extLst>
              </p:nvPr>
            </p:nvGraphicFramePr>
            <p:xfrm>
              <a:off x="2569777" y="386725"/>
              <a:ext cx="9186267" cy="60559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+ 15 = 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9 ×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70 ÷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50% o 42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Ionawr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0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13 + 14 + 15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£2.50 ×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£7.50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6 – –2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Modd 3, 2, 7,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Cymedr 6, 5, 4,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98.7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04494" r="-100598" b="-515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+ 5.4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435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0.32 fel canran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32%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4 cm ag uchder 3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7 × 0.8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1.2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11236" r="-398" b="-2089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7 + 3 ×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40% o £20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473,204 i ddau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470,000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moron yn costio 12c am 100 g. Beth yw cost 500 g o foron?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60c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06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2757764"/>
                  </p:ext>
                </p:extLst>
              </p:nvPr>
            </p:nvGraphicFramePr>
            <p:xfrm>
              <a:off x="2569777" y="401012"/>
              <a:ext cx="9186267" cy="60559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24 + _____ = 31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7 × 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30 ÷ 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______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25% o 24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Ebrill = _____ diwrnod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_____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28 – 11 – 7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£1.30 ×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 + –3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4, 6, 8, 10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6, 4, 2, 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19.07 i’r uned agosaf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60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_____ + 2.3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873 + ______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0.86 fel canran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6 cm ag uchder 4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0.2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3.6 ÷ 3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Cilydd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yw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9 – 6 ÷ 2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60% o £50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21,468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30.2 – 2.04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2757764"/>
                  </p:ext>
                </p:extLst>
              </p:nvPr>
            </p:nvGraphicFramePr>
            <p:xfrm>
              <a:off x="2569777" y="401012"/>
              <a:ext cx="9186267" cy="60559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24 + _____ = 31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7 × 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30 ÷ 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25% o 24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Ebrill = _____ diwrnod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28 – 11 – 7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£1.30 ×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 + –3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4, 6, 8, 10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6, 4, 2, 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19.07 i’r uned agosaf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498889" r="-100598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_____ + 2.3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873 + ______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0.86 fel canran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6 cm ag uchder 4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0.2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3.6 ÷ 3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12360" r="-398" b="-2089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9 – 6 ÷ 2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60% o £50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21,468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30.2 – 2.04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07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8626239"/>
                  </p:ext>
                </p:extLst>
              </p:nvPr>
            </p:nvGraphicFramePr>
            <p:xfrm>
              <a:off x="2569777" y="401012"/>
              <a:ext cx="9186267" cy="60559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24 +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31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7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30 ÷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25% o 24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Ebrill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28 – 11 – 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£1.30 ×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£5.20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 + –3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4, 6, 8, 10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6, 4, 2,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19.07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60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7.7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+ 2.3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873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127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0.86 fel canran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86%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6 cm ag uchder 4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3.6 ÷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Cilydd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yw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neu 3.5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9 – 6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60% o £50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21,468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30.2 – 2.04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28.16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8626239"/>
                  </p:ext>
                </p:extLst>
              </p:nvPr>
            </p:nvGraphicFramePr>
            <p:xfrm>
              <a:off x="2569777" y="401012"/>
              <a:ext cx="9186267" cy="60559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24 +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31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7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30 ÷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25% o 24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Ebrill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28 – 11 – 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£1.30 ×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£5.20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 + –3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4, 6, 8, 10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6, 4, 2,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19.07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498889" r="-100598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7.7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+ 2.3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873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127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0.86 fel canran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86%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6 cm ag uchder 4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3.6 ÷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12360" r="-398" b="-2089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9 – 6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60% o £50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21,468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30.2 – 2.04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28.16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07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1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74398"/>
              </p:ext>
            </p:extLst>
          </p:nvPr>
        </p:nvGraphicFramePr>
        <p:xfrm>
          <a:off x="2569777" y="414557"/>
          <a:ext cx="9186267" cy="6028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2089">
                  <a:extLst>
                    <a:ext uri="{9D8B030D-6E8A-4147-A177-3AD203B41FA5}">
                      <a16:colId xmlns:a16="http://schemas.microsoft.com/office/drawing/2014/main" val="3054313838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4223209625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2081617873"/>
                    </a:ext>
                  </a:extLst>
                </a:gridCol>
              </a:tblGrid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50% o 30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50% o 140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50% o 19 = 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211064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10% o 60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10% o 170 = 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10% o 85 = 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17546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7) 25% o £40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8) 25% o £120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9) 25% o £32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75159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001545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10) 20% o 40 = 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11) 30% o 80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12) 40% o 40 = 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987049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13) 45% fel degolyn = 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14) 12% fel degolyn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15) 4% fel degolyn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255203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16) 99% fel ffracsiwn = 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17) 19% fel ffracsiwn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18) 9% fel ffracsiwn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21978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9014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19) 15% o £50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20) 5% o £20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21) 1% o £87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997880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22) 3% o $50 = 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23) 150% o 400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24) 0.1% o 600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212819"/>
                  </a:ext>
                </a:extLst>
              </a:tr>
              <a:tr h="5456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25) Mae gostyngiad o 40% yn y pris mewn sêl. Mae esgidiau cerdded yn costio £35 fel arfer.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Beth fydd pris yr esgidiau cerdded yn y sêl?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6904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08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09542" y="-2260312"/>
            <a:ext cx="1172917" cy="6444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39288"/>
              </p:ext>
            </p:extLst>
          </p:nvPr>
        </p:nvGraphicFramePr>
        <p:xfrm>
          <a:off x="435033" y="1792011"/>
          <a:ext cx="11321934" cy="4758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2193">
                  <a:extLst>
                    <a:ext uri="{9D8B030D-6E8A-4147-A177-3AD203B41FA5}">
                      <a16:colId xmlns:a16="http://schemas.microsoft.com/office/drawing/2014/main" val="1445537861"/>
                    </a:ext>
                  </a:extLst>
                </a:gridCol>
                <a:gridCol w="1132193">
                  <a:extLst>
                    <a:ext uri="{9D8B030D-6E8A-4147-A177-3AD203B41FA5}">
                      <a16:colId xmlns:a16="http://schemas.microsoft.com/office/drawing/2014/main" val="3102325703"/>
                    </a:ext>
                  </a:extLst>
                </a:gridCol>
                <a:gridCol w="1132193">
                  <a:extLst>
                    <a:ext uri="{9D8B030D-6E8A-4147-A177-3AD203B41FA5}">
                      <a16:colId xmlns:a16="http://schemas.microsoft.com/office/drawing/2014/main" val="675259747"/>
                    </a:ext>
                  </a:extLst>
                </a:gridCol>
                <a:gridCol w="377398">
                  <a:extLst>
                    <a:ext uri="{9D8B030D-6E8A-4147-A177-3AD203B41FA5}">
                      <a16:colId xmlns:a16="http://schemas.microsoft.com/office/drawing/2014/main" val="561696065"/>
                    </a:ext>
                  </a:extLst>
                </a:gridCol>
                <a:gridCol w="754797">
                  <a:extLst>
                    <a:ext uri="{9D8B030D-6E8A-4147-A177-3AD203B41FA5}">
                      <a16:colId xmlns:a16="http://schemas.microsoft.com/office/drawing/2014/main" val="1399398455"/>
                    </a:ext>
                  </a:extLst>
                </a:gridCol>
                <a:gridCol w="1132193">
                  <a:extLst>
                    <a:ext uri="{9D8B030D-6E8A-4147-A177-3AD203B41FA5}">
                      <a16:colId xmlns:a16="http://schemas.microsoft.com/office/drawing/2014/main" val="1237767188"/>
                    </a:ext>
                  </a:extLst>
                </a:gridCol>
                <a:gridCol w="1132193">
                  <a:extLst>
                    <a:ext uri="{9D8B030D-6E8A-4147-A177-3AD203B41FA5}">
                      <a16:colId xmlns:a16="http://schemas.microsoft.com/office/drawing/2014/main" val="3371809409"/>
                    </a:ext>
                  </a:extLst>
                </a:gridCol>
                <a:gridCol w="754797">
                  <a:extLst>
                    <a:ext uri="{9D8B030D-6E8A-4147-A177-3AD203B41FA5}">
                      <a16:colId xmlns:a16="http://schemas.microsoft.com/office/drawing/2014/main" val="1907445364"/>
                    </a:ext>
                  </a:extLst>
                </a:gridCol>
                <a:gridCol w="377398">
                  <a:extLst>
                    <a:ext uri="{9D8B030D-6E8A-4147-A177-3AD203B41FA5}">
                      <a16:colId xmlns:a16="http://schemas.microsoft.com/office/drawing/2014/main" val="2587409958"/>
                    </a:ext>
                  </a:extLst>
                </a:gridCol>
                <a:gridCol w="1132193">
                  <a:extLst>
                    <a:ext uri="{9D8B030D-6E8A-4147-A177-3AD203B41FA5}">
                      <a16:colId xmlns:a16="http://schemas.microsoft.com/office/drawing/2014/main" val="4244342057"/>
                    </a:ext>
                  </a:extLst>
                </a:gridCol>
                <a:gridCol w="1132193">
                  <a:extLst>
                    <a:ext uri="{9D8B030D-6E8A-4147-A177-3AD203B41FA5}">
                      <a16:colId xmlns:a16="http://schemas.microsoft.com/office/drawing/2014/main" val="2104695600"/>
                    </a:ext>
                  </a:extLst>
                </a:gridCol>
                <a:gridCol w="1132193">
                  <a:extLst>
                    <a:ext uri="{9D8B030D-6E8A-4147-A177-3AD203B41FA5}">
                      <a16:colId xmlns:a16="http://schemas.microsoft.com/office/drawing/2014/main" val="516777945"/>
                    </a:ext>
                  </a:extLst>
                </a:gridCol>
              </a:tblGrid>
              <a:tr h="528713">
                <a:tc gridSpan="12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latin typeface="Gill Sans MT" panose="020B0502020104020203" pitchFamily="34" charset="0"/>
                        </a:rPr>
                        <a:t>Rhifau Rhufeinig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94949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5801330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03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05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09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711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8538406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79704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56820377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384722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y-GB" sz="20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99807373"/>
                  </a:ext>
                </a:extLst>
              </a:tr>
              <a:tr h="528713">
                <a:tc gridSpan="4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latin typeface="Gill Sans MT" panose="020B0502020104020203" pitchFamily="34" charset="0"/>
                        </a:rPr>
                        <a:t>Adolygu Hanes 01–10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latin typeface="Gill Sans MT" panose="020B0502020104020203" pitchFamily="34" charset="0"/>
                        </a:rPr>
                        <a:t>Adolygu Hanes 11–20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latin typeface="Gill Sans MT" panose="020B0502020104020203" pitchFamily="34" charset="0"/>
                        </a:rPr>
                        <a:t>Adolygu Hanes 21–30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y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783961"/>
                  </a:ext>
                </a:extLst>
              </a:tr>
            </a:tbl>
          </a:graphicData>
        </a:graphic>
      </p:graphicFrame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35033" y="1792011"/>
            <a:ext cx="11321934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35033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566888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2698743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3830598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4962453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6094308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7226163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4" name="Rectangle 13">
            <a:hlinkClick r:id="rId11" action="ppaction://hlinksldjump"/>
          </p:cNvPr>
          <p:cNvSpPr/>
          <p:nvPr/>
        </p:nvSpPr>
        <p:spPr>
          <a:xfrm>
            <a:off x="8358018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5" name="Rectangle 14">
            <a:hlinkClick r:id="rId12" action="ppaction://hlinksldjump"/>
          </p:cNvPr>
          <p:cNvSpPr/>
          <p:nvPr/>
        </p:nvSpPr>
        <p:spPr>
          <a:xfrm>
            <a:off x="9489873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6" name="Rectangle 15">
            <a:hlinkClick r:id="rId13" action="ppaction://hlinksldjump"/>
          </p:cNvPr>
          <p:cNvSpPr/>
          <p:nvPr/>
        </p:nvSpPr>
        <p:spPr>
          <a:xfrm>
            <a:off x="10621725" y="2845967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7" name="Rectangle 16">
            <a:hlinkClick r:id="rId14" action="ppaction://hlinksldjump"/>
          </p:cNvPr>
          <p:cNvSpPr/>
          <p:nvPr/>
        </p:nvSpPr>
        <p:spPr>
          <a:xfrm>
            <a:off x="422625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8" name="Rectangle 17">
            <a:hlinkClick r:id="rId15" action="ppaction://hlinksldjump"/>
          </p:cNvPr>
          <p:cNvSpPr/>
          <p:nvPr/>
        </p:nvSpPr>
        <p:spPr>
          <a:xfrm>
            <a:off x="1554480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9" name="Rectangle 18">
            <a:hlinkClick r:id="rId16" action="ppaction://hlinksldjump"/>
          </p:cNvPr>
          <p:cNvSpPr/>
          <p:nvPr/>
        </p:nvSpPr>
        <p:spPr>
          <a:xfrm>
            <a:off x="2686335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0" name="Rectangle 19">
            <a:hlinkClick r:id="rId17" action="ppaction://hlinksldjump"/>
          </p:cNvPr>
          <p:cNvSpPr/>
          <p:nvPr/>
        </p:nvSpPr>
        <p:spPr>
          <a:xfrm>
            <a:off x="3818190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1" name="Rectangle 20">
            <a:hlinkClick r:id="rId18" action="ppaction://hlinksldjump"/>
          </p:cNvPr>
          <p:cNvSpPr/>
          <p:nvPr/>
        </p:nvSpPr>
        <p:spPr>
          <a:xfrm>
            <a:off x="4950045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2" name="Rectangle 21">
            <a:hlinkClick r:id="rId19" action="ppaction://hlinksldjump"/>
          </p:cNvPr>
          <p:cNvSpPr/>
          <p:nvPr/>
        </p:nvSpPr>
        <p:spPr>
          <a:xfrm>
            <a:off x="6081900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3" name="Rectangle 22">
            <a:hlinkClick r:id="rId20" action="ppaction://hlinksldjump"/>
          </p:cNvPr>
          <p:cNvSpPr/>
          <p:nvPr/>
        </p:nvSpPr>
        <p:spPr>
          <a:xfrm>
            <a:off x="7213755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4" name="Rectangle 23">
            <a:hlinkClick r:id="rId21" action="ppaction://hlinksldjump"/>
          </p:cNvPr>
          <p:cNvSpPr/>
          <p:nvPr/>
        </p:nvSpPr>
        <p:spPr>
          <a:xfrm>
            <a:off x="8345610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5" name="Rectangle 24">
            <a:hlinkClick r:id="rId22" action="ppaction://hlinksldjump"/>
          </p:cNvPr>
          <p:cNvSpPr/>
          <p:nvPr/>
        </p:nvSpPr>
        <p:spPr>
          <a:xfrm>
            <a:off x="9477465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6" name="Rectangle 25">
            <a:hlinkClick r:id="rId23" action="ppaction://hlinksldjump"/>
          </p:cNvPr>
          <p:cNvSpPr/>
          <p:nvPr/>
        </p:nvSpPr>
        <p:spPr>
          <a:xfrm>
            <a:off x="10609317" y="38999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7" name="Rectangle 26">
            <a:hlinkClick r:id="rId24" action="ppaction://hlinksldjump"/>
          </p:cNvPr>
          <p:cNvSpPr/>
          <p:nvPr/>
        </p:nvSpPr>
        <p:spPr>
          <a:xfrm>
            <a:off x="446793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8" name="Rectangle 27">
            <a:hlinkClick r:id="rId25" action="ppaction://hlinksldjump"/>
          </p:cNvPr>
          <p:cNvSpPr/>
          <p:nvPr/>
        </p:nvSpPr>
        <p:spPr>
          <a:xfrm>
            <a:off x="1578648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9" name="Rectangle 28">
            <a:hlinkClick r:id="rId26" action="ppaction://hlinksldjump"/>
          </p:cNvPr>
          <p:cNvSpPr/>
          <p:nvPr/>
        </p:nvSpPr>
        <p:spPr>
          <a:xfrm>
            <a:off x="2710503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30" name="Rectangle 29">
            <a:hlinkClick r:id="rId27" action="ppaction://hlinksldjump"/>
          </p:cNvPr>
          <p:cNvSpPr/>
          <p:nvPr/>
        </p:nvSpPr>
        <p:spPr>
          <a:xfrm>
            <a:off x="3842358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31" name="Rectangle 30">
            <a:hlinkClick r:id="rId28" action="ppaction://hlinksldjump"/>
          </p:cNvPr>
          <p:cNvSpPr/>
          <p:nvPr/>
        </p:nvSpPr>
        <p:spPr>
          <a:xfrm>
            <a:off x="4974213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32" name="Rectangle 31">
            <a:hlinkClick r:id="rId29" action="ppaction://hlinksldjump"/>
          </p:cNvPr>
          <p:cNvSpPr/>
          <p:nvPr/>
        </p:nvSpPr>
        <p:spPr>
          <a:xfrm>
            <a:off x="6106068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33" name="Rectangle 32">
            <a:hlinkClick r:id="rId30" action="ppaction://hlinksldjump"/>
          </p:cNvPr>
          <p:cNvSpPr/>
          <p:nvPr/>
        </p:nvSpPr>
        <p:spPr>
          <a:xfrm>
            <a:off x="7237923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34" name="Rectangle 33">
            <a:hlinkClick r:id="rId31" action="ppaction://hlinksldjump"/>
          </p:cNvPr>
          <p:cNvSpPr/>
          <p:nvPr/>
        </p:nvSpPr>
        <p:spPr>
          <a:xfrm>
            <a:off x="8369778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35" name="Rectangle 34">
            <a:hlinkClick r:id="rId32" action="ppaction://hlinksldjump"/>
          </p:cNvPr>
          <p:cNvSpPr/>
          <p:nvPr/>
        </p:nvSpPr>
        <p:spPr>
          <a:xfrm>
            <a:off x="9501633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36" name="Rectangle 35">
            <a:hlinkClick r:id="rId33" action="ppaction://hlinksldjump"/>
          </p:cNvPr>
          <p:cNvSpPr/>
          <p:nvPr/>
        </p:nvSpPr>
        <p:spPr>
          <a:xfrm>
            <a:off x="10633485" y="4963023"/>
            <a:ext cx="1119447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37" name="Rectangle 36">
            <a:hlinkClick r:id="rId34" action="ppaction://hlinksldjump"/>
          </p:cNvPr>
          <p:cNvSpPr/>
          <p:nvPr/>
        </p:nvSpPr>
        <p:spPr>
          <a:xfrm>
            <a:off x="447441" y="6016979"/>
            <a:ext cx="3740511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38" name="Rectangle 37">
            <a:hlinkClick r:id="rId35" action="ppaction://hlinksldjump"/>
          </p:cNvPr>
          <p:cNvSpPr/>
          <p:nvPr/>
        </p:nvSpPr>
        <p:spPr>
          <a:xfrm>
            <a:off x="4215384" y="6026123"/>
            <a:ext cx="3740511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39" name="Rectangle 38">
            <a:hlinkClick r:id="rId36" action="ppaction://hlinksldjump"/>
          </p:cNvPr>
          <p:cNvSpPr/>
          <p:nvPr/>
        </p:nvSpPr>
        <p:spPr>
          <a:xfrm>
            <a:off x="7995735" y="6016979"/>
            <a:ext cx="3740511" cy="51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656220" y="310082"/>
            <a:ext cx="1025639" cy="13211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flipH="1">
            <a:off x="422625" y="310082"/>
            <a:ext cx="1025639" cy="13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5411928"/>
                  </p:ext>
                </p:extLst>
              </p:nvPr>
            </p:nvGraphicFramePr>
            <p:xfrm>
              <a:off x="2569777" y="407413"/>
              <a:ext cx="9186267" cy="60288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50% o 30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50% o 140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50% o 19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10% o 60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10% o 170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10% o 85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25% o £40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25% o £120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 £32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20% o 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30% o 80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40% o 40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45% fel degolyn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4% fel degolyn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99% fel ffracsiwn =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99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19% fel ffracsiwn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9% fel ffracsiwn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15% o £50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£7.50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5% o £20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1% o £87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£0.87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3% o $50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$1.50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150% o 400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0.1% o 600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gostyngiad o 40% yn y pris mewn sêl. Mae esgidiau cerdded yn costio £35 fel arfer.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Beth fydd pris yr esgidiau cerdded yn y sêl?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£35 – £14 = £21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5411928"/>
                  </p:ext>
                </p:extLst>
              </p:nvPr>
            </p:nvGraphicFramePr>
            <p:xfrm>
              <a:off x="2569777" y="407413"/>
              <a:ext cx="9186267" cy="60431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50% o 30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50% o 140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50% o 19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10% o 60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10% o 170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10% o 85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25% o £40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25% o £120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 £32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20% o 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30% o 80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40% o 40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45% fel degolyn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4% fel degolyn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598889" r="-200199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98889" r="-100598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598889" r="-398" b="-4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15% o £50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£7.50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5% o £20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1% o £87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£0.87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3% o $50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$1.50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150% o 400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0.1% o 600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86994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gostyngiad o 40% yn y pris mewn sêl. Mae esgidiau cerdded yn costio £35 fel arfer.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Beth fydd pris yr esgidiau cerdded yn y sêl?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£35 – £14 = £21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08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4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606722"/>
                  </p:ext>
                </p:extLst>
              </p:nvPr>
            </p:nvGraphicFramePr>
            <p:xfrm>
              <a:off x="2569777" y="316538"/>
              <a:ext cx="9186267" cy="62249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8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 ÷ 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stôn = ______ pwys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1²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86 i’r 10 agosaf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Hanner o 46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Chwarter awr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 ôl 11:50 pm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£140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Nifer o ochrau gan octagon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Cylchwch y ffracsiwn mwyaf: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Saith yn llai na 20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9.5 i’r uned agosaf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18 ÷ (12 – 3)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73 + ______ = 100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64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3%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5 munud = _______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cm wrth 2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Cost 5 pensil sy’n costio 32c yr un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0.9 ÷ 0.3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Adiwch 2.4 i 29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0.1 × 0.1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Pa ganran o 240 yw 24?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606722"/>
                  </p:ext>
                </p:extLst>
              </p:nvPr>
            </p:nvGraphicFramePr>
            <p:xfrm>
              <a:off x="2569777" y="316538"/>
              <a:ext cx="9186267" cy="62249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8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 ÷ 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stôn = ______ pwys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1²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86 i’r 10 agosaf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Hanner o 46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Chwarter awr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 ôl 11:50 pm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£140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714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Nifer o ochrau gan octagon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308475" r="-100598" b="-4610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Saith yn llai na 20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9.5 i’r uned agosaf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18 ÷ (12 – 3)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73 + ______ = 100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34444" r="-200199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3%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5 munud = _______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cm wrth 2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Cost 5 pensil sy’n costio 32c yr un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0.9 ÷ 0.3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Adiwch 2.4 i 29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0.1 × 0.1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Pa ganran o 240 yw 24?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09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672329"/>
                  </p:ext>
                </p:extLst>
              </p:nvPr>
            </p:nvGraphicFramePr>
            <p:xfrm>
              <a:off x="2569777" y="316538"/>
              <a:ext cx="9186267" cy="62249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 ÷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 neu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stôn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pwys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1²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86 i’r 10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Hanner o 46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Chwarter awr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 ôl 11:50 pm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12:05 a.m.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£140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Nifer o ochrau gan octagon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Cylchwch y ffracsiwn mwyaf: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Saith yn llai na 20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9.5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18 ÷ (12 – 3)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73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64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5 munud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cm wrth 2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Cost 5 pensil sy’n costio 32c yr un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£1.60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0.9 ÷ 0.3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Adiwch 2.4 i 29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31.4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0.1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Pa ganran o 240 yw 24?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672329"/>
                  </p:ext>
                </p:extLst>
              </p:nvPr>
            </p:nvGraphicFramePr>
            <p:xfrm>
              <a:off x="2569777" y="316538"/>
              <a:ext cx="9186267" cy="62249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111" r="-398" b="-103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stôn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pwys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1²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86 i’r 10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Hanner o 46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Chwarter awr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 ôl 11:50 pm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12:05 a.m.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£140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714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Nifer o ochrau gan octagon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308475" r="-100598" b="-4610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Saith yn llai na 20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9.5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18 ÷ (12 – 3)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73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34444" r="-200199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5 munud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cm wrth 2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Cost 5 pensil sy’n costio 32c yr un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£1.60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0.9 ÷ 0.3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Adiwch 2.4 i 29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31.4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0.1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Pa ganran o 240 yw 24?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09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69797" y="2837828"/>
            <a:ext cx="310579" cy="46315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435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5425256"/>
                  </p:ext>
                </p:extLst>
              </p:nvPr>
            </p:nvGraphicFramePr>
            <p:xfrm>
              <a:off x="2569777" y="360379"/>
              <a:ext cx="9186267" cy="6137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11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24 + 27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54 ÷ 6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munud = _____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 × –3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3,450 i’r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 agosaf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5:30 pm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76° yn ongl ________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40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0.5 + 0.7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Adiwch 2.4 i 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Canolrif 7, 2, 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76.906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lle degol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16 × (3 + 7)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£15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 = ______ 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8 wedi’i sgwario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4 awr cyn 1:34 am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0.5 × 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2.1 ÷ 0.7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264 – 178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43.5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Romulus a Remus yn rhannu arian yn ôl y gymhareb 3:2. Mae Romulus yn cael £24.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Faint o arian mae Remus yn ei dderbyn?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5425256"/>
                  </p:ext>
                </p:extLst>
              </p:nvPr>
            </p:nvGraphicFramePr>
            <p:xfrm>
              <a:off x="2569777" y="360379"/>
              <a:ext cx="9186267" cy="6137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11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24 + 27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54 ÷ 6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97849" r="-200199" b="-9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 × –3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3,450 i’r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 agosaf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5:30 pm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76° yn ongl ________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40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0.5 + 0.7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Adiwch 2.4 i 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Canolrif 7, 2, 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76.906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lle degol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16 × (3 + 7)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£15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2222" r="-200199" b="-43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12222" r="-100598" b="-43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8 wedi’i sgwario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4 awr cyn 1:34 am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0.5 × 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2.1 ÷ 0.7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264 – 178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43.5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Romulus a Remus yn rhannu arian yn ôl y gymhareb 3:2. Mae Romulus yn cael £24.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Faint o arian mae Remus yn ei dderbyn?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10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575093"/>
                  </p:ext>
                </p:extLst>
              </p:nvPr>
            </p:nvGraphicFramePr>
            <p:xfrm>
              <a:off x="2569777" y="346834"/>
              <a:ext cx="9186267" cy="61643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11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24 + 27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54 ÷ 6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munud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 × –3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–15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3,450 i’r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5:30 pm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17:30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76° yn ongl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0.5 + 0.7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Adiwch 2.4 i 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11.4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Canolrif 7, 2,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76.906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76.9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16 × (3 + 7)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£15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8 wedi’i sgwario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4 awr cyn 1:34 am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9:34 p.m.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0.5 × 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2.1 ÷ 0.7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264 – 178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43.5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Romulus a Remus yn rhannu arian yn ôl y gymhareb 3:2. Mae Romulus yn cael £24.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Faint o arian mae Remus yn ei dderbyn?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575093"/>
                  </p:ext>
                </p:extLst>
              </p:nvPr>
            </p:nvGraphicFramePr>
            <p:xfrm>
              <a:off x="2569777" y="346834"/>
              <a:ext cx="9186267" cy="61643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11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24 + 27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54 ÷ 6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96809" r="-200199" b="-9053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 × –3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–15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3,450 i’r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5:30 pm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17:30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76° yn ongl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0.5 + 0.7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Adiwch 2.4 i 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11.4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Canolrif 7, 2,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76.906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76.9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16 × (3 + 7)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£15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3333" r="-200199" b="-43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13333" r="-100598" b="-43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8 wedi’i sgwario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4 awr cyn 1:34 am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9:34 p.m.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0.5 × 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2.1 ÷ 0.7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264 – 178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43.5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Romulus a Remus yn rhannu arian yn ôl y gymhareb 3:2. Mae Romulus yn cael £24.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Faint o arian mae Remus yn ei dderbyn?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10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478900" y="4193761"/>
            <a:ext cx="4301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Adolygu Hanes 01–10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1409" y="297338"/>
            <a:ext cx="9583980" cy="635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Faint o bobl oedd yn byw yn Yr Ymerodraeth Rufeinig, ar ei fwyaf? 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Pryd sefydlwyd Rhufain gan yr efeilliaid Romulus a Remus? 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Pwy oedd brenin olaf yr ymerodraeth?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Pwy oedd cadfridog mwyaf pwerus Rhufain yn 49 C.C.?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Pwy oedd Ymerawdwr cyntaf yr ymerodraeth?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Pa anifeiliaid ddaeth Claudius ag ef i Brydain?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Faint o lwythi Celtaidd oedd yn byw yng Nghymru cyn i’r Rhufeiniaid gyrraedd? 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Pryd drechwyd Caradog mewn brwydr?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287901" y="3387428"/>
            <a:ext cx="5919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Adolygu Hanes 01–10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1409" y="297338"/>
            <a:ext cx="9583980" cy="635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Faint o bobl oedd yn byw yn Yr Ymerodraeth Rufeinig, ar ei fwyaf? 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miliwn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Pryd sefydlwyd Rhufain gan yr efeilliaid Romulus a Remus? 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753 C.C.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Pwy oedd brenin olaf yr ymerodraeth?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Tarquinius Superbus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Pwy oedd cadfridog mwyaf pwerus Rhufain yn 49 C.C.?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y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ŵ</a:t>
            </a: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Cesar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Pwy oedd Ymerawdwr cyntaf yr ymerodraeth?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Octavianus / Augustus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Pa anifeiliaid ddaeth Claudius ag ef i Brydain?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Eliffantod Rhyfel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Faint o lwythi Celtaidd oedd yn byw yng Nghymru cyn i’r Rhufeiniaid gyrraedd? 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Pryd drechwyd Caradog mewn brwydr?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 O.C.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6743273"/>
                  </p:ext>
                </p:extLst>
              </p:nvPr>
            </p:nvGraphicFramePr>
            <p:xfrm>
              <a:off x="2569777" y="360379"/>
              <a:ext cx="9186267" cy="6137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 × 7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45 – 16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42 ÷ 7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Cylchwch yr ateb cywir: Mae 26 yn odrif / eilrif.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4.5 + 2.5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271 i’r 100 agosaf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22:31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12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25 – 0.2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£1.30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Modd 2, 3, 4,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2, 3, 4,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2, 3, 4, 2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0.26 i un lle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3 – 2 + 1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90% o £1,000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litr = ______ ml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fel canran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 wedi’i giwbio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0.3 × 0.1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giwboid _______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fertigau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2.3 – 1.05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£45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4,527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74.2% fel degolyn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Cyflog Caradog yw £14 yr awr. Un diwrnod, mae Caradog yn gweithio shifft 7 awr.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Beth yw cyflog Caradog am y diwrnod yma?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6743273"/>
                  </p:ext>
                </p:extLst>
              </p:nvPr>
            </p:nvGraphicFramePr>
            <p:xfrm>
              <a:off x="2569777" y="360379"/>
              <a:ext cx="9186267" cy="6137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 × 7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45 – 16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42 ÷ 7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Cylchwch yr ateb cywir: Mae 26 yn odrif / eilrif.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4.5 + 2.5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271 i’r 100 agosaf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22:31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12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25 – 0.2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£1.30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Modd 2, 3, 4,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2, 3, 4,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2, 3, 4, 2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0.26 i un lle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3 – 2 + 1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90% o £1,000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7778" r="-200199" b="-4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07778" r="-100598" b="-4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 wedi’i giwbio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0.3 × 0.1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giwboid _______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fertigau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2.3 – 1.05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72340" r="-200199" b="-12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4,527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74.2% fel degolyn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Cyflog Caradog yw £14 yr awr. Un diwrnod, mae Caradog yn gweithio shifft 7 awr.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Beth yw cyflog Caradog am y diwrnod yma?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11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7081607"/>
                  </p:ext>
                </p:extLst>
              </p:nvPr>
            </p:nvGraphicFramePr>
            <p:xfrm>
              <a:off x="2569777" y="360379"/>
              <a:ext cx="9186267" cy="6137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 ×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45 – 16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42 ÷ 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Cylchwch yr ateb cywir: Mae 26 yn odrif / eilrif.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4.5 + 2.5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271 i’r 100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22:31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12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10:31 p.m.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25 – 0.2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24.8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£1.30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£0.13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Modd 2, 3, 4,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2, 3, 4,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2, 3, 4,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0.26 i un 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3 – 2 + 1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90% o £1,000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£900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litr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fel canran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 wedi’i giwbio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0.3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giwboid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fertigau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2.3 – 1.05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£45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£9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4,527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74.2%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0.742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Cyflog Caradog yw £14 yr awr. Un diwrnod, mae Caradog yn gweithio shifft 7 awr.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Beth yw cyflog Caradog am y diwrnod yma?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 × 7 = £98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7081607"/>
                  </p:ext>
                </p:extLst>
              </p:nvPr>
            </p:nvGraphicFramePr>
            <p:xfrm>
              <a:off x="2569777" y="360379"/>
              <a:ext cx="9186267" cy="6137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 ×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45 – 16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42 ÷ 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Cylchwch yr ateb cywir: Mae 26 yn odrif / eilrif.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4.5 + 2.5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271 i’r 100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22:31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12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10:31 p.m.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25 – 0.2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24.8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£1.30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£0.13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Modd 2, 3, 4,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2, 3, 4,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2, 3, 4,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0.26 i un 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3 – 2 + 1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90% o £1,000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£900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7778" r="-200199" b="-43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07778" r="-100598" b="-43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 wedi’i giwbio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0.3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giwboid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fertigau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2.3 – 1.05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72340" r="-200199" b="-1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4,527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74.2%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0.742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Cyflog Caradog yw £14 yr awr. Un diwrnod, mae Caradog yn gweithio shifft 7 awr.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Beth yw cyflog Caradog am y diwrnod yma?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 × 7 = £98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11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26328" y="1155672"/>
            <a:ext cx="553489" cy="382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950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9233273"/>
                  </p:ext>
                </p:extLst>
              </p:nvPr>
            </p:nvGraphicFramePr>
            <p:xfrm>
              <a:off x="2569777" y="325746"/>
              <a:ext cx="9186267" cy="62065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30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12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£15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munud = ______ eiliad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kg = ______ g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litr = _______ ml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Ysgrifennwch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mor syml â phosibl.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Ysgrifennwch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mor syml â phosibl.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Ysgrifennwch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mor syml â phosibl.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8×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2÷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×20=</m:t>
                              </m:r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cm = ______ mm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48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fel canran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Beth yw hanner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hanner?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Beth yw 12.5%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fel ffracsiwn?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Beth yw 0.4 fel ffracsiwn ar ei ffurf symlaf?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Beth yw 0.1%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fel ffracsiwn?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Remus yn meddwl am rif.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o’i rif yw 3. Beth yw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o’i rif?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9233273"/>
                  </p:ext>
                </p:extLst>
              </p:nvPr>
            </p:nvGraphicFramePr>
            <p:xfrm>
              <a:off x="2569777" y="325746"/>
              <a:ext cx="9186267" cy="62065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111" r="-200199" b="-103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1111" r="-100598" b="-103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111" r="-398" b="-103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46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102247" r="-100598" b="-946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02247" r="-398" b="-9460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696151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57895" r="-200199" b="-6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157895" r="-100598" b="-6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57895" r="-398" b="-6385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426667" r="-200199" b="-6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426667" r="-100598" b="-6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426667" r="-398" b="-60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532584" r="-200199" b="-515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32584" r="-100598" b="-515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532584" r="-398" b="-515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25556" r="-200199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25556" r="-100598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625556" r="-398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Beth yw hanner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hanner?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89362" r="-100598" b="-1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789362" r="-398" b="-197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Beth yw 12.5%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fel ffracsiwn?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Beth yw 0.4 fel ffracsiwn ar ei ffurf symlaf?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Beth yw 0.1%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fel ffracsiwn?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6" t="-1033333" r="-133" b="-22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12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27647" y="4729934"/>
            <a:ext cx="328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Rhifau Rhufeinig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677948"/>
              </p:ext>
            </p:extLst>
          </p:nvPr>
        </p:nvGraphicFramePr>
        <p:xfrm>
          <a:off x="2459736" y="281806"/>
          <a:ext cx="9473186" cy="62943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6775">
                  <a:extLst>
                    <a:ext uri="{9D8B030D-6E8A-4147-A177-3AD203B41FA5}">
                      <a16:colId xmlns:a16="http://schemas.microsoft.com/office/drawing/2014/main" val="3185037396"/>
                    </a:ext>
                  </a:extLst>
                </a:gridCol>
                <a:gridCol w="946775">
                  <a:extLst>
                    <a:ext uri="{9D8B030D-6E8A-4147-A177-3AD203B41FA5}">
                      <a16:colId xmlns:a16="http://schemas.microsoft.com/office/drawing/2014/main" val="1688819159"/>
                    </a:ext>
                  </a:extLst>
                </a:gridCol>
                <a:gridCol w="946775">
                  <a:extLst>
                    <a:ext uri="{9D8B030D-6E8A-4147-A177-3AD203B41FA5}">
                      <a16:colId xmlns:a16="http://schemas.microsoft.com/office/drawing/2014/main" val="1140339307"/>
                    </a:ext>
                  </a:extLst>
                </a:gridCol>
                <a:gridCol w="946775">
                  <a:extLst>
                    <a:ext uri="{9D8B030D-6E8A-4147-A177-3AD203B41FA5}">
                      <a16:colId xmlns:a16="http://schemas.microsoft.com/office/drawing/2014/main" val="1076112775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978523350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998933744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3260911586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1571236811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1817891247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3727609393"/>
                    </a:ext>
                  </a:extLst>
                </a:gridCol>
              </a:tblGrid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333133715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1327220878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2187094789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418847827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1864764314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1737589901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692058750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707425603"/>
                  </a:ext>
                </a:extLst>
              </a:tr>
              <a:tr h="650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3604979401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y-GB" sz="13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3643040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092478"/>
                  </p:ext>
                </p:extLst>
              </p:nvPr>
            </p:nvGraphicFramePr>
            <p:xfrm>
              <a:off x="2569777" y="121308"/>
              <a:ext cx="9186267" cy="66153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30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12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£15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£3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munud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kg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3,750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litr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5,300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Ysgrifennwch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mor syml â phosibl.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Ysgrifennwch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mor syml â phosibl.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Ysgrifennwch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mor syml â phosibl.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8×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2÷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×20=</m:t>
                              </m:r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cm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48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fel canran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Beth yw hanner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hanner?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Chwarter neu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Beth yw 12.5%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fel ffracsiwn?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Beth yw 0.4 fel ffracsiwn ar ei ffurf symlaf?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Beth yw 0.1%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fel ffracsiwn?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Remus yn meddwl am rif.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o’i rif yw 3. Beth yw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o’i rif?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 rhif yw 30.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o’r rhif yw 6.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092478"/>
                  </p:ext>
                </p:extLst>
              </p:nvPr>
            </p:nvGraphicFramePr>
            <p:xfrm>
              <a:off x="2569777" y="121308"/>
              <a:ext cx="9186267" cy="66153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111" r="-200199" b="-1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1111" r="-100598" b="-1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111" r="-398" b="-1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1022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102247" r="-100598" b="-1022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02247" r="-398" b="-10224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832041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31387" r="-200199" b="-564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131387" r="-100598" b="-564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31387" r="-398" b="-5642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457303" r="-200199" b="-6674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457303" r="-100598" b="-6674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457303" r="-398" b="-6674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551111" r="-200199" b="-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51111" r="-100598" b="-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551111" r="-398" b="-5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51111" r="-200199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51111" r="-100598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651111" r="-398" b="-4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53846" r="-200199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53846" r="-100598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653846" r="-398" b="-1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71043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60345" r="-200199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60345" r="-100598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760345" r="-398" b="-79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6" t="-1108889" r="-133" b="-22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12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286486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10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10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10 ÷ 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25% o £20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0.09 o 0.1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5 × _____ = 60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2:15 am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troedfedd = ___ modfedd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23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2.43 + 0.7 = 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4 a 10 yw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4 a 10 yw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0.302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(2 + 3) × (8 – 5)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1% o £245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 = ______ cm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26% fel degolyn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4³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Cilydd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yw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14 × 11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90 × _____ = 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Mae ___ traean mewn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888,888 i dri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Cyfaint ciwboid 3 cm wrth 2 cm wrth 2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4 peint tua 2.27 litr. Faint o litrau yw 6 pheint?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286486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10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10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10 ÷ 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25% o £20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0.09 o 0.1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5 × _____ = 60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2:15 am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troedfedd = ___ modfedd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23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2.43 + 0.7 = 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4 a 10 yw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4 a 10 yw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0.302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(2 + 3) × (8 – 5)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1% o £245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5730" r="-200199" b="-4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26% fel degolyn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4³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16854" r="-200199" b="-208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14 × 11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90 × _____ = 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68085" r="-200199" b="-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888,888 i dri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Cyfaint ciwboid 3 cm wrth 2 cm wrth 2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4 peint tua 2.27 litr. Faint o litrau yw 6 pheint?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13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2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7650783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10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10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10 ÷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25% o £20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0.09 o 0.1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5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60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2:15 am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02:15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troedfedd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modfedd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23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2.43 + 0.7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3.13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4 a 10 yw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4 a 10 yw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0.302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(2 + 3) × (8 – 5)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1% o £245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£2.45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26%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4³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Cilydd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yw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14 × 11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90 ×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9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Mae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traean mewn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888,888 i dri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889,000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Cyfaint ciwboid 3 cm wrth 2 cm wrth 2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4 peint tua 2.27 litr. Faint o litrau yw 6 pheint?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3.405 litr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7650783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10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10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10 ÷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25% o £20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0.09 o 0.1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5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60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2:15 am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02:15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troedfedd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modfedd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23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2.43 + 0.7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3.13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4 a 10 yw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4 a 10 yw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0.302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(2 + 3) × (8 – 5)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1% o £245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£2.45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5730" r="-200199" b="-4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26%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4³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16854" r="-200199" b="-208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14 × 11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90 ×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9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68085" r="-200199" b="-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888,888 i dri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889,000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Cyfaint ciwboid 3 cm wrth 2 cm wrth 2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4 peint tua 2.27 litr. Faint o litrau yw 6 pheint?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3.405 litr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13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86287"/>
                  </p:ext>
                </p:extLst>
              </p:nvPr>
            </p:nvGraphicFramePr>
            <p:xfrm>
              <a:off x="2569777" y="360379"/>
              <a:ext cx="9186267" cy="6137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Ysgrifennwch holl ffactorau 12: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8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72 ÷ 8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£120 – £49.99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Hanner 300,000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0.15 + ______ = 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13.45 i un lle degol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142° yn ongl _______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 16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1.6 + 3.8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Adiwch 13.4 i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–2, 1, 6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4 × 3 + 7 × 3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6 ÷ 0.5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 ÷ 0.2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4,300 g = __________ kg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______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7 cm, uchder 6 cm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132 ÷ 12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13 × 7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Gwir neu gau? Mae 2 yn rhif cysefin?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2.7 ÷ 0.9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Mae ______ diwrnod mewn blwyddyn naid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0.002701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150 o lyfrau ar silff lyfrau. Mae 12% o’r llyfrau’n sôn am hanes.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Sawl llyfr sy’n sôn am hanes?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86287"/>
                  </p:ext>
                </p:extLst>
              </p:nvPr>
            </p:nvGraphicFramePr>
            <p:xfrm>
              <a:off x="2569777" y="360379"/>
              <a:ext cx="9186267" cy="6137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Ysgrifennwch holl ffactorau 12: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8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72 ÷ 8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£120 – £49.99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Hanner 300,000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0.15 + ______ = 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13.45 i un lle degol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142° yn ongl _______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 16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1.6 + 3.8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Adiwch 13.4 i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–2, 1, 6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4 × 3 + 7 × 3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6 ÷ 0.5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 ÷ 0.2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4,300 g = __________ kg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90426" r="-100598" b="-41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7 cm, uchder 6 cm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132 ÷ 12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13 × 7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Gwir neu gau? Mae 2 yn rhif cysefin?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2.7 ÷ 0.9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Mae ______ diwrnod mewn blwyddyn naid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0.002701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150 o lyfrau ar silff lyfrau. Mae 12% o’r llyfrau’n sôn am hanes.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Sawl llyfr sy’n sôn am hanes?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14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0415352"/>
                  </p:ext>
                </p:extLst>
              </p:nvPr>
            </p:nvGraphicFramePr>
            <p:xfrm>
              <a:off x="2569777" y="360379"/>
              <a:ext cx="9186267" cy="6137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Ysgrifennwch holl ffactorau 12: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1, 2, 3, 4, 6, 12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72 ÷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£120 – £49.99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£70.01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Hanner 300,000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150,000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0.15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13.45 i un 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13.5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142° yn ongl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aflem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 16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1.6 + 3.8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Adiwch 13.4 i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15.4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–2, 1, 6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4 × 3 + 7 ×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6 ÷ 0.5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 ÷ 0.2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4,300 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4.3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7 cm, uchder 6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 cm²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132 ÷ 12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13 ×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Gwir neu gau? Mae 2 yn rhif cysefin?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Gwir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2.7 ÷ 0.9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Mae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 mewn blwyddyn naid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0.002701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150 o lyfrau ar silff lyfrau. Mae 12% o’r llyfrau’n sôn am hanes.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Sawl llyfr sy’n sôn am hanes?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0415352"/>
                  </p:ext>
                </p:extLst>
              </p:nvPr>
            </p:nvGraphicFramePr>
            <p:xfrm>
              <a:off x="2569777" y="360379"/>
              <a:ext cx="9186267" cy="6137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Ysgrifennwch holl ffactorau 12: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1, 2, 3, 4, 6, 12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72 ÷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£120 – £49.99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£70.01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Hanner 300,000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150,000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0.15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13.45 i un 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13.5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142° yn ongl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aflem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 16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1.6 + 3.8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Adiwch 13.4 i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15.4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–2, 1, 6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4 × 3 + 7 ×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6 ÷ 0.5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 ÷ 0.2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4,300 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4.3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90426" r="-100598" b="-41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7 cm, uchder 6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 cm²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132 ÷ 12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13 ×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Gwir neu gau? Mae 2 yn rhif cysefin?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Gwir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2.7 ÷ 0.9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Mae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 mewn blwyddyn naid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0.002701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150 o lyfrau ar silff lyfrau. Mae 12% o’r llyfrau’n sôn am hanes.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Sawl llyfr sy’n sôn am hanes?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14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5518541"/>
                  </p:ext>
                </p:extLst>
              </p:nvPr>
            </p:nvGraphicFramePr>
            <p:xfrm>
              <a:off x="2569777" y="285589"/>
              <a:ext cx="9186267" cy="62868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7 × 6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96 + 8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112 ÷ 2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munud = ______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–4 + 9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258 i’r 10 agosaf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730 cm = _________ m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Gwir neu gau? Mae 6 yn ffactor o 3?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12% + 3%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4, 8, 1, 5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Un filiwn mewn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ffigurau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0.276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7% fel degolyn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£1.87 – 94c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P’run yw’r hiraf: 1 km neu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filltir?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15 ×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 wedi’i giwbio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 ar ôl 08:20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0.1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9.6 ÷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Mae _____ awr mewn wythnos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______ + 628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421.5 i ddau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Buddug yn rhoi’r cyw iâr yn y popty am 1:34 p.m. Mae’r cyw iâr yn cymryd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 i goginio. Pa amser fydd y cyw iâr yn barod?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5518541"/>
                  </p:ext>
                </p:extLst>
              </p:nvPr>
            </p:nvGraphicFramePr>
            <p:xfrm>
              <a:off x="2569777" y="285589"/>
              <a:ext cx="9186267" cy="62868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7 × 6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96 + 8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112 ÷ 2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84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–4 + 9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258 i’r 10 agosaf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730 cm = _________ m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Gwir neu gau? Mae 6 yn ffactor o 3?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12% + 3%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4, 8, 1, 5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Un filiwn mewn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ffigurau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0.276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7% fel degolyn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£1.87 – 94c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P’run yw’r hiraf: 1 km neu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filltir?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15 ×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 wedi’i giwbio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17778" r="-200199" b="-2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0.1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9.6 ÷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Mae _____ awr mewn wythnos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______ + 628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421.5 i ddau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695198">
                    <a:tc gridSpan="3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6" t="-807018" r="-133" b="-192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15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639532"/>
                  </p:ext>
                </p:extLst>
              </p:nvPr>
            </p:nvGraphicFramePr>
            <p:xfrm>
              <a:off x="2569777" y="285589"/>
              <a:ext cx="9186267" cy="62868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7 ×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96 + 8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112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munud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–4 + 9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258 i’r 10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730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7.3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Gwir neu gau? Mae 6 yn ffactor o 3?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Gau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12% + 3%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4, 8, 1, 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Un filiwn mewn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ffigurau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0.276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0.28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7%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£1.87 – 94c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£0.93 neu 93c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P’run yw’r hiraf: 1 km neu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filltir?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filltir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15 ×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 wedi’i giwbio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 ar ôl 08:20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11:50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9.6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Mae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168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 mewn wythnos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372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+ 628 = 1,000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421.5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Buddug yn rhoi’r cyw iâr yn y popty am 1:34 p.m. Mae’r cyw iâr yn cymryd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 i goginio. Pa amser fydd y cyw iâr yn barod?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4:54 p.m.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639532"/>
                  </p:ext>
                </p:extLst>
              </p:nvPr>
            </p:nvGraphicFramePr>
            <p:xfrm>
              <a:off x="2569777" y="285589"/>
              <a:ext cx="9186267" cy="62868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7 ×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96 + 8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112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84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–4 + 9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258 i’r 10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730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7.3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Gwir neu gau? Mae 6 yn ffactor o 3?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Gau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12% + 3%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4, 8, 1, 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Un filiwn mewn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ffigurau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0.276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0.28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7%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£1.87 – 94c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£0.93 neu 93c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P’run yw’r hiraf: 1 km neu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filltir?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filltir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15 ×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 wedi’i giwbio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17778" r="-200199" b="-2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9.6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Mae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168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 mewn wythnos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372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+ 628 = 1,000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421.5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420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695198">
                    <a:tc gridSpan="3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6" t="-807018" r="-133" b="-192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15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44360"/>
              </p:ext>
            </p:extLst>
          </p:nvPr>
        </p:nvGraphicFramePr>
        <p:xfrm>
          <a:off x="2569777" y="401012"/>
          <a:ext cx="9186267" cy="6055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2089">
                  <a:extLst>
                    <a:ext uri="{9D8B030D-6E8A-4147-A177-3AD203B41FA5}">
                      <a16:colId xmlns:a16="http://schemas.microsoft.com/office/drawing/2014/main" val="3054313838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4223209625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2081617873"/>
                    </a:ext>
                  </a:extLst>
                </a:gridCol>
              </a:tblGrid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1.2 + 1.5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3 – 0.2 = 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£1.48 + £0.50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211064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2 × 0.6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2.4 ÷ 2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Cylchwch y rhif mwyaf: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0.208    0.082     0.28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17546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7) 2.5 × 10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8) 164 ÷ 10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9) 5.6 ÷ 100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75159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001545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10) 0.26 fel canran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11) 0.8 fel canran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12) 0.02 fel canran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987049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13) 0.5 fel ffracsiwn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14) 0.17 fel ffracsiwn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15) 0.2 fel ffracsiwn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255203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16) 1.24 + 0.41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17) 2.43 – 1.27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18) 0.7 × 11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21978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9014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19) Cilydd 0.5 yw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20) Cilydd 0.2 yw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21) Cilydd 0.1 yw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997880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22) Hanner o 0.45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23) 0.2 + 0.3 × 2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24) 0.4 × 0.1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212819"/>
                  </a:ext>
                </a:extLst>
              </a:tr>
              <a:tr h="5456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25) Mae Romulus yn prynu 5 torth o fara, sy’n costio £1.25 yr un. </a:t>
                      </a:r>
                      <a:b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Faint mae Romulus yn ei dalu am yr holl fara?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6904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16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5562032"/>
                  </p:ext>
                </p:extLst>
              </p:nvPr>
            </p:nvGraphicFramePr>
            <p:xfrm>
              <a:off x="2569777" y="401012"/>
              <a:ext cx="9186267" cy="60559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1.2 + 1.5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3 – 0.2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£1.48 + £0.50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£1.98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 × 0.6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2.4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Cylchwch y rhif mwyaf: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0.208    0.082     0.28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2.5 × 10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164 ÷ 10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16.4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5.6 ÷ 100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0.056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0.26 fel canran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0.8 fel canran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80%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0.02 fel canran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2%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0.5 fel ffracsiwn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0.17 fel ffracsiwn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0.2 fel ffracsiwn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1.24 + 0.41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2.43 – 1.27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0.7 × 11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Cilydd 0.5 yw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Cilydd 0.2 yw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Cilydd 0.1 yw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Hanner o 0.45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0.225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0.2 + 0.3 ×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0.4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Romulus yn prynu 5 torth o fara, sy’n costio £1.25 yr un.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Faint mae Romulus yn ei dalu am yr holl fara?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£6.25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5562032"/>
                  </p:ext>
                </p:extLst>
              </p:nvPr>
            </p:nvGraphicFramePr>
            <p:xfrm>
              <a:off x="2569777" y="401012"/>
              <a:ext cx="9186267" cy="60559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1.2 + 1.5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3 – 0.2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£1.48 + £0.50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£1.98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 × 0.6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2.4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Cylchwch y rhif mwyaf: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0.208    0.082     0.28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2.5 × 10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164 ÷ 10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16.4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5.6 ÷ 100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0.056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0.26 fel canran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0.8 fel canran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80%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0.02 fel canran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2%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510112" r="-200199" b="-533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10112" r="-100598" b="-533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510112" r="-398" b="-5337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1.24 + 0.41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1.65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2.43 – 1.27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0.7 × 11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Cilydd 0.5 yw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Cilydd 0.2 yw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Cilydd 0.1 yw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Hanner o 0.45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0.225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0.2 + 0.3 ×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0.4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Romulus yn prynu 5 torth o fara, sy’n costio £1.25 yr un.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Faint mae Romulus yn ei dalu am yr holl fara?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£6.25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16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518660" y="1227367"/>
            <a:ext cx="603770" cy="335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700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3412814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38 + 23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32 ÷ 4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6 m = _________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65c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£1.36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 cyn 11:09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Traean o 24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2.4 + 3.7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222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Sawl hanner sydd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mewn 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9, 2,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8, 3, 4, 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14.03 i un lle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– 8 ÷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3³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14%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awr = _______ munud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7 × 0.5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Cilydd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yw 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 cm wrth 2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60 × ______ = 30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105 – 78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30% o £15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darn o gig eidion 250 g yn costio £3.50. Faint yw’r gost fesul 100 g?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3412814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38 + 23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32 ÷ 4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6 m = _________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65c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£1.36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96809" r="-398" b="-86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Traean o 24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2.4 + 3.7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222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Sawl hanner sydd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mewn 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9, 2,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8, 3, 4, 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14.03 i un lle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– 8 ÷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3³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5730" r="-200199" b="-4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14%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awr = _______ munud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7 × 0.5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73404" r="-100598" b="-19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 cm wrth 2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60 × ______ = 30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105 – 78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30% o £15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darn o gig eidion 250 g yn costio £3.50. Faint yw’r gost fesul 100 g?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17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787079" y="3890347"/>
            <a:ext cx="4947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Rhifau Rhufeinig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66545"/>
              </p:ext>
            </p:extLst>
          </p:nvPr>
        </p:nvGraphicFramePr>
        <p:xfrm>
          <a:off x="2459736" y="281806"/>
          <a:ext cx="9473186" cy="62943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6775">
                  <a:extLst>
                    <a:ext uri="{9D8B030D-6E8A-4147-A177-3AD203B41FA5}">
                      <a16:colId xmlns:a16="http://schemas.microsoft.com/office/drawing/2014/main" val="3185037396"/>
                    </a:ext>
                  </a:extLst>
                </a:gridCol>
                <a:gridCol w="946775">
                  <a:extLst>
                    <a:ext uri="{9D8B030D-6E8A-4147-A177-3AD203B41FA5}">
                      <a16:colId xmlns:a16="http://schemas.microsoft.com/office/drawing/2014/main" val="1688819159"/>
                    </a:ext>
                  </a:extLst>
                </a:gridCol>
                <a:gridCol w="946775">
                  <a:extLst>
                    <a:ext uri="{9D8B030D-6E8A-4147-A177-3AD203B41FA5}">
                      <a16:colId xmlns:a16="http://schemas.microsoft.com/office/drawing/2014/main" val="1140339307"/>
                    </a:ext>
                  </a:extLst>
                </a:gridCol>
                <a:gridCol w="946775">
                  <a:extLst>
                    <a:ext uri="{9D8B030D-6E8A-4147-A177-3AD203B41FA5}">
                      <a16:colId xmlns:a16="http://schemas.microsoft.com/office/drawing/2014/main" val="1076112775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978523350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998933744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3260911586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1571236811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1817891247"/>
                    </a:ext>
                  </a:extLst>
                </a:gridCol>
                <a:gridCol w="947681">
                  <a:extLst>
                    <a:ext uri="{9D8B030D-6E8A-4147-A177-3AD203B41FA5}">
                      <a16:colId xmlns:a16="http://schemas.microsoft.com/office/drawing/2014/main" val="3727609393"/>
                    </a:ext>
                  </a:extLst>
                </a:gridCol>
              </a:tblGrid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333133715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1327220878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2187094789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39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XXXIX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418847827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49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XLIX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1864764314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59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1737589901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69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692058750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79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707425603"/>
                  </a:ext>
                </a:extLst>
              </a:tr>
              <a:tr h="650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89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LXXXIX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3604979401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XCIV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XCV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XCVI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XCVII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XCVIII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99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XCIX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300" b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C</a:t>
                      </a:r>
                      <a:endParaRPr lang="cy-GB" sz="1300" b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6" marR="37686" marT="0" marB="0"/>
                </a:tc>
                <a:extLst>
                  <a:ext uri="{0D108BD9-81ED-4DB2-BD59-A6C34878D82A}">
                    <a16:rowId xmlns:a16="http://schemas.microsoft.com/office/drawing/2014/main" val="3643040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4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0872859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38 + 23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32 ÷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6 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65c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£1.36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£0.71 neu 71c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 cyn 11:09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10:54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Traean o 24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2.4 + 3.7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222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Sawl hanner sydd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mewn 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9, 2,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8, 3, 4,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14.03 i un 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14.0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– 8 ÷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3³ = 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14%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munud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7 × 0.5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Cilydd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yw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neu 1.25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 cm wrth 2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60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30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105 – 78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30% o £15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£4.50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darn o gig eidion 250 g yn costio £3.50. Faint yw’r gost fesul 100 g?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£1.40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0872859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3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38 + 23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32 ÷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6 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65c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£1.36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£0.71 neu 71c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96809" r="-398" b="-86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Traean o 24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2.4 + 3.7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222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Sawl hanner sydd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mewn 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9, 2,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8, 3, 4,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14.03 i un 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14.0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– 8 ÷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3³ = 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5730" r="-200199" b="-4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14%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munud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7 × 0.5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73404" r="-100598" b="-19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 cm wrth 2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60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30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105 – 78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30% o £15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£4.50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darn o gig eidion 250 g yn costio £3.50. Faint yw’r gost fesul 100 g?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£1.40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17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623631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14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29 + 54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48 ÷ 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8 cm = ______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9²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Ochrau mewn heptagon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_____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7 – 0.6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11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cm wrth 4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Modd 1, 3, 2, 1,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3, 2, 1, 3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0.865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+ 4 ×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75% o 40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10% fel ffracsiwn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diwrnod = ______ awr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8 × 0.1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(9 – 5) ×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 efo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ochrau 5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 ÷ 0.5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9.1 – 3.7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5,702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Sawl diod 89c mae Elen yn gallu prynu efo papur £10?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623631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14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29 + 54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48 ÷ 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8 cm = ______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9²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Ochrau mewn heptagon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7 – 0.6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11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cm wrth 4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Modd 1, 3, 2, 1,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3, 2, 1, 3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0.865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+ 4 ×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75% o 40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7778" r="-200199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10% fel ffracsiwn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diwrnod = ______ awr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8 × 0.1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(9 – 5) ×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 efo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ochrau 5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 ÷ 0.5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9.1 – 3.7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5,702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Sawl diod 89c mae Elen yn gallu prynu efo papur £10?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18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276089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14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29 + 54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48 ÷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8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9²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Ochrau mewn heptagon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7 – 0.6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11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cm wrth 4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Modd 1, 3, 2, 1,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a 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3, 2, 1,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0.865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+ 4 ×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75% o 40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10% fel ffracsiwn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diwrnod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8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(9 – 5) ×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 efo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ochrau 5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125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 ÷ 0.5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9.1 – 3.7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5,702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Sawl diod 89c mae Elen yn gallu prynu efo papur £10?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276089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14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29 + 54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48 ÷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8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9²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Ochrau mewn heptagon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7 – 0.6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11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cm wrth 4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Modd 1, 3, 2, 1,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a 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3, 2, 1,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0.865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+ 4 ×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75% o 40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7778" r="-200199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07778" r="-100598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diwrnod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8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(9 – 5) ×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 efo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ochrau 5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125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 ÷ 0.5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9.1 – 3.7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5,702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Sawl diod 89c mae Elen yn gallu prynu efo papur £10?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18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3968413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7 × 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44 + 51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20 ÷ 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2.5 kg = ___________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2²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19 – 21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Enw siâp efo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tair ochr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1.2 + 3.5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 cm wrth 7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1, 1, 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1, 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87.98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10 ÷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60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Hanner 450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30%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unud = _____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_____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cm wrth 1.5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ciwboid 2 cm wrth 2 cm wrth 5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1.6 ÷ 0.8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327 – 29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9.709 i’r uned agosaf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59 ×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3968413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7 × 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44 + 51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20 ÷ 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2.5 kg = ___________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2²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19 – 21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Enw siâp efo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tair ochr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1.2 + 3.5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 cm wrth 7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1, 1, 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1, 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87.98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10 ÷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60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Hanner 450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30%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620225" r="-398" b="-4101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77660" r="-200199" b="-19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cm wrth 1.5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ciwboid 2 cm wrth 2 cm wrth 5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1.6 ÷ 0.8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327 – 29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9.709 i’r uned agosaf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59 ×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19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1057400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7 ×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44 + 51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20 ÷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2.5 kg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2,500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2²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19 – 21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Enw siâp efo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tair ochr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triongl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1.2 + 3.5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£0.60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 cm wrth 7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63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1, 1, 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1, 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87.98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88.0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10 ÷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60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Hanner 450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30%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unud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cm wrth 1.5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ciwboid 2 cm wrth 2 cm wrth 5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1.6 ÷ 0.8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327 – 29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9.709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59 × 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1057400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7 ×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44 + 51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20 ÷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2.5 kg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2,500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2²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19 – 21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Enw siâp efo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tair ochr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triongl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1.2 + 3.5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£0.60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 cm wrth 7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63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1, 1, 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1, 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87.98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88.0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10 ÷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60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Hanner 450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30%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620225" r="-398" b="-4101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77660" r="-200199" b="-19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cm wrth 1.5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ciwboid 2 cm wrth 2 cm wrth 5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1.6 ÷ 0.8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327 – 29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9.709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59 × 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19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22405"/>
              </p:ext>
            </p:extLst>
          </p:nvPr>
        </p:nvGraphicFramePr>
        <p:xfrm>
          <a:off x="2569777" y="428101"/>
          <a:ext cx="9186267" cy="6001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2089">
                  <a:extLst>
                    <a:ext uri="{9D8B030D-6E8A-4147-A177-3AD203B41FA5}">
                      <a16:colId xmlns:a16="http://schemas.microsoft.com/office/drawing/2014/main" val="3054313838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4223209625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2081617873"/>
                    </a:ext>
                  </a:extLst>
                </a:gridCol>
              </a:tblGrid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6 × 2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6 × 6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6 × 9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211064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32 ÷ 4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49 ÷ 7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34 ÷ 2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17546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7) 17 + 18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8) 98 + 64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9) 238 + 104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75159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001545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10) 2 + 3 × 5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11) 8 + 12 ÷ 2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12) 4 × 6 ÷ 2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987049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13) 12 – 3 + 4 = 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14) 4 + (2 × 7)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15) 10 × 2 + 3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255203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16) 1 × 2 + 3 × 4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17) 16 ÷ 2 – 6 ÷ 2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18) 3 + 4 × 5 – 2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21978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9014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19) 6 + 0.5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20) 6 × 0.5 =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21) 6 ÷ 0.5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997880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22) £4.57 – £1.60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23) £3.35 × 3 = 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24) £1.80 × 10 =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212819"/>
                  </a:ext>
                </a:extLst>
              </a:tr>
              <a:tr h="5456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25) Beth yw’r gwahaniaeth rhwng pum dwsin a thri deunaw?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6904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20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91659"/>
              </p:ext>
            </p:extLst>
          </p:nvPr>
        </p:nvGraphicFramePr>
        <p:xfrm>
          <a:off x="2569777" y="428101"/>
          <a:ext cx="9186267" cy="6001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2089">
                  <a:extLst>
                    <a:ext uri="{9D8B030D-6E8A-4147-A177-3AD203B41FA5}">
                      <a16:colId xmlns:a16="http://schemas.microsoft.com/office/drawing/2014/main" val="3054313838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4223209625"/>
                    </a:ext>
                  </a:extLst>
                </a:gridCol>
                <a:gridCol w="3062089">
                  <a:extLst>
                    <a:ext uri="{9D8B030D-6E8A-4147-A177-3AD203B41FA5}">
                      <a16:colId xmlns:a16="http://schemas.microsoft.com/office/drawing/2014/main" val="2081617873"/>
                    </a:ext>
                  </a:extLst>
                </a:gridCol>
              </a:tblGrid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6 × 2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6 × 6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6 × 9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211064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32 ÷ 4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49 ÷ 7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34 ÷ 2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17546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7) 17 + 18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8) 98 + 64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9) 238 + 104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75159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0015456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10) 2 + 3 × 5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11) 8 + 12 ÷ 2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12) 4 × 6 ÷ 2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987049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13) 12 – 3 + 4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14) 4 + (2 × 7)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15) 10 × 2 + 3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255203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16) 1 × 2 + 3 × 4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17) 16 ÷ 2 – 6 ÷ 2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18) 3 + 4 × 5 – 2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21978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y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90141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19) 6 + 0.5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20) 6 × 0.5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21) 6 ÷ 0.5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997880"/>
                  </a:ext>
                </a:extLst>
              </a:tr>
              <a:tr h="54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22) £4.57 – £1.60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£2.97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23) £3.35 × 3 = </a:t>
                      </a:r>
                      <a:r>
                        <a:rPr lang="cy-GB" sz="180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£10.05</a:t>
                      </a:r>
                      <a:endParaRPr lang="cy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24) £1.80 × 10 =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£18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212819"/>
                  </a:ext>
                </a:extLst>
              </a:tr>
              <a:tr h="5456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25) Beth yw’r gwahaniaeth rhwng pum dwsin a thri deunaw? </a:t>
                      </a:r>
                      <a:r>
                        <a:rPr lang="cy-GB" sz="18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× 12 – 3 × 18 = 60 – 54 = 6</a:t>
                      </a:r>
                      <a:endParaRPr lang="cy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6904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20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478900" y="4218700"/>
            <a:ext cx="4301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Adolygu Hanes 11–20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1409" y="297338"/>
            <a:ext cx="9583980" cy="637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Pryd fu farw g</a:t>
            </a:r>
            <a:r>
              <a:rPr lang="cy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ŵ</a:t>
            </a: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Buddug?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Pam teithiodd y Rhufeinwyr i Ynys Môn?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cy-GB" dirty="0"/>
              <a:t>Faint o filwyr oedd ym myddin Buddug?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cy-GB" dirty="0"/>
              <a:t>Pa fwyn y cloddiwyd amdano yn Y Gogarth?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cy-GB" dirty="0"/>
              <a:t>Beth oedd enw’r ffordd a oedd yn cysylltu Gogledd a De Cymru?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cy-GB" dirty="0"/>
              <a:t>Beth oedd enw caer y Rhufeiniaid yng Nghaernarfon?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</a:t>
            </a:r>
            <a:r>
              <a:rPr lang="cy-GB" dirty="0"/>
              <a:t>Ym mha flwyddyn cyrhaeddodd yr ymerodraeth ei anterth?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</a:t>
            </a:r>
            <a:r>
              <a:rPr lang="cy-GB" dirty="0"/>
              <a:t>Rhowch enghreifftiau o eiriau Cymraeg sy’n tarddu o’r Lladin.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287901" y="3379115"/>
            <a:ext cx="5919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Adolygu Hanes 11–20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1409" y="297338"/>
            <a:ext cx="9583980" cy="637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Pryd fu farw g</a:t>
            </a:r>
            <a:r>
              <a:rPr lang="cy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ŵ</a:t>
            </a: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Buddug?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 neu 60 O.C.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Pam teithiodd y Rhufeinwyr i Ynys Môn?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mwyn dinistrio canolfan y Derwyddon yno.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cy-GB" dirty="0"/>
              <a:t>Faint o filwyr oedd ym myddin Buddug?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Tua 200,000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cy-GB" dirty="0"/>
              <a:t>Pa fwyn y cloddiwyd amdano yn Y Gogarth?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Copr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cy-GB" dirty="0"/>
              <a:t>Beth oedd enw’r ffordd a oedd yn cysylltu Gogledd a De Cymru?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Sarn Helen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cy-GB" dirty="0"/>
              <a:t>Beth oedd enw caer y Rhufeiniaid yng Nghaernarfon?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Segontium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</a:t>
            </a:r>
            <a:r>
              <a:rPr lang="cy-GB" dirty="0"/>
              <a:t>Ym mha flwyddyn cyrhaeddodd yr ymerodraeth ei anterth?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117 O.C.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</a:t>
            </a:r>
            <a:r>
              <a:rPr lang="cy-GB" dirty="0"/>
              <a:t>Rhowch enghreifftiau o eiriau Cymraeg sy’n tarddu o’r Lladin.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Pont; Bresych; Eglwys.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2979743"/>
                  </p:ext>
                </p:extLst>
              </p:nvPr>
            </p:nvGraphicFramePr>
            <p:xfrm>
              <a:off x="2569777" y="306296"/>
              <a:ext cx="9186267" cy="62454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11 × 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Ugain munud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 ôl 11:45 p.m.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32 + 48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 litr = _________ 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 ÷ 2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1.9 + 0.4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£2.37 + £0.08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Tachwedd = ____ diwrnod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$16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 cm wrth 2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15, 12, 19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11% fel degolyn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–3.7 i’r uned agosaf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6 + 1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 × _____ = 45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4²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Hanner 4,260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00:30 yn y cloc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+ 0.4 + 0.02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giwb ____ ochr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4 ÷ 0.25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Cylchwch y rhif mwyaf: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48%        0.501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0.00472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Sawl diwrnod sydd mewn 4 blwyddyn olynol?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2979743"/>
                  </p:ext>
                </p:extLst>
              </p:nvPr>
            </p:nvGraphicFramePr>
            <p:xfrm>
              <a:off x="2569777" y="306296"/>
              <a:ext cx="9186267" cy="62454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11 × 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Ugain munud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 ôl 11:45 p.m.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32 + 48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 litr = _________ 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 ÷ 2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1.9 + 0.4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£2.37 + £0.08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Tachwedd = ____ diwrnod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$16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 cm wrth 2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15, 12, 19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11% fel degolyn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–3.7 i’r uned agosaf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6 + 1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 × _____ = 45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4²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Hanner 4,260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00:30 yn y cloc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+ 0.4 + 0.02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giwb ____ ochr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4 ÷ 0.25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17241" r="-200199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17241" r="-100598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0.00472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Sawl diwrnod sydd mewn 4 blwyddyn olynol?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21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0176147"/>
                  </p:ext>
                </p:extLst>
              </p:nvPr>
            </p:nvGraphicFramePr>
            <p:xfrm>
              <a:off x="2569777" y="305553"/>
              <a:ext cx="9186267" cy="6218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27 + 34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27 ÷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3 m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37c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£1.21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 cyn 14:03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Chwarter o 24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1.2 + 1.9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14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Sawl hanner sydd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mewn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10, 5,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3, 2,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9.55 i un lle degol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6 ÷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2³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16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35%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3 awr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munud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5 × 0.6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Cilydd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yw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 cm wrth 3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80 ×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8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43 – 68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20% o 14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darn o gaws 250 g yn costio £1.80. Faint yw’r gost fesul 100 g?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0176147"/>
                  </p:ext>
                </p:extLst>
              </p:nvPr>
            </p:nvGraphicFramePr>
            <p:xfrm>
              <a:off x="2569777" y="305553"/>
              <a:ext cx="9186267" cy="6218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27 + 34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27 ÷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3 m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37c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£1.21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96809" r="-398" b="-8925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Chwarter o 24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1.2 + 1.9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14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313793" r="-200199" b="-4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10, 5,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3, 2,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9.55 i un lle degol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6 ÷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2³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40449" r="-200199" b="-4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35%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3 awr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munud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5 × 0.6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96809" r="-100598" b="-19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 cm wrth 3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80 ×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8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43 – 68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20% o 14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darn o gaws 250 g yn costio £1.80. Faint yw’r gost fesul 100 g?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01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2898728"/>
                  </p:ext>
                </p:extLst>
              </p:nvPr>
            </p:nvGraphicFramePr>
            <p:xfrm>
              <a:off x="2569777" y="306296"/>
              <a:ext cx="9186267" cy="62454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11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Ugain munud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 ôl 11:45 p.m.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12:05 a.m.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32 + 48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 litr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1.9 + 0.4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£2.37 + £0.08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£2.45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Tachwedd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$16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$1.60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 cm wrth 2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15, 12, 19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11% fel degolyn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–3.7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6 + 1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45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4²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Hanner 4,260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2,130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00:30 yn y cloc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12:30 a.m.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+ 0.4 + 0.02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3.42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giwb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4 ÷ 0.25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neu 1.25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Cylchwch y rhif mwyaf: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48%        0.501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0.00472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Sawl diwrnod sydd mewn 4 blwyddyn olynol?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365 + 365 + 365 + 366 = 1,461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2898728"/>
                  </p:ext>
                </p:extLst>
              </p:nvPr>
            </p:nvGraphicFramePr>
            <p:xfrm>
              <a:off x="2569777" y="306296"/>
              <a:ext cx="9186267" cy="62454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11 ×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Ugain munud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 ôl 11:45 p.m.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12:05 a.m.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32 + 48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 litr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1.9 + 0.4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£2.37 + £0.08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£2.45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Tachwedd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$16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$1.60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 cm wrth 2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15, 12, 19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11% fel degolyn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–3.7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6 + 1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45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4²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Hanner 4,260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2,130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00:30 yn y cloc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12:30 a.m.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+ 0.4 + 0.02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3.42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giwb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4 ÷ 0.25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17241" r="-200199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17241" r="-100598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0.00472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Sawl diwrnod sydd mewn 4 blwyddyn olynol?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365 + 365 + 365 + 366 = 1,461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21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38553" y="5635564"/>
            <a:ext cx="709157" cy="357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3322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7058250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______ + 23 = 34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12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109 – 24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kg = _________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50% o 3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Mai = _______ diwrnod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_______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£1.40 × 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Hanner nos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 – –4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Modd 1, 2, 3,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Cymedr 10, 30, 50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6.38 i’r uned agosaf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90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_____ + 1.7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218 + ______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0.05 fel canran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1 cm, uchder 6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9 × 0.6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5 ÷ 0.1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× 2 + 2 × 3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80% o £30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0.002468 i ddau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Macsen yn wynebu i’r Gogledd. Os yw’n troi 90° yn glocwedd, pa ffordd y bydd Macsen yn ei wynebu wedyn?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7058250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______ + 23 = 34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12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109 – 24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50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50% o 3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Mai = _______ diwrnod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91489" r="-20019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£1.40 × 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Hanner nos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 – –4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Modd 1, 2, 3,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Cymedr 10, 30, 50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6.38 i’r uned agosaf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03333" r="-100598" b="-5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_____ + 1.7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218 + ______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0.05 fel canran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1 cm, uchder 6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9 × 0.6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5 ÷ 0.1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06667" r="-398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× 2 + 2 × 3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80% o £30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0.002468 i ddau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Macsen yn wynebu i’r Gogledd. Os yw’n troi 90° yn glocwedd, pa ffordd y bydd Macsen yn ei wynebu wedyn?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22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5801914"/>
                  </p:ext>
                </p:extLst>
              </p:nvPr>
            </p:nvGraphicFramePr>
            <p:xfrm>
              <a:off x="2569777" y="360379"/>
              <a:ext cx="9186267" cy="6137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+ 23 = 34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12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109 – 24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1,250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50% o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Mai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£1.40 ×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£5.60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Hanner nos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00:00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 – –4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Modd 1, 2, 3,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Dim modd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Cymedr 10, 30, 50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6.38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90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8.3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+ 1.7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218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782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0.05 fel canran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1 cm, uchder 6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9 × 0.6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5 ÷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× 2 + 2 ×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80% o £30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0.002468 i ddau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Macsen yn wynebu i’r Gogledd. Os yw’n troi 90° yn glocwedd, pa ffordd y bydd Macsen yn ei wynebu wedyn?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I’r Dwyrain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5801914"/>
                  </p:ext>
                </p:extLst>
              </p:nvPr>
            </p:nvGraphicFramePr>
            <p:xfrm>
              <a:off x="2569777" y="360379"/>
              <a:ext cx="9186267" cy="6137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+ 23 = 34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12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109 – 24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55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50% o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Mai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91489" r="-200199" b="-8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£1.40 ×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£5.60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Hanner nos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00:00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 – –4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Modd 1, 2, 3,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Dim modd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Cymedr 10, 30, 50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6.38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14607" r="-100598" b="-542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8.3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+ 1.7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218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782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0.05 fel canran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Arwynebedd triongl efo sail 1 cm, uchder 6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9 × 0.6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5 ÷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21348" r="-398" b="-235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× 2 + 2 ×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80% o £30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£24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0.002468 i ddau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Macsen yn wynebu i’r Gogledd. Os yw’n troi 90° yn glocwedd, pa ffordd y bydd Macsen yn ei wynebu wedyn?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I’r Dwyrain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22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4731681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56 + _____ = 81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3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120 ÷ 10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57 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______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25% o 120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Gorffennaf = ____ diwrnod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– 2 + 3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£5 – 13c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9 + –2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Cylchwch y rhifau cysefin: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1  2  3  4  5  6  7  8  9  10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Cyfanswm 14 a 19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8.07 i’r uned agosaf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10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________ + 9.99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283 + ______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0.04 fel canran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Mae gan nonagon __ ochr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0.05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0.3 ÷ 3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Cilydd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yw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– 1 ÷ 2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15% o £50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834,280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Y gwahaniaeth amser rhwng Llundain a Rhufain yw 1 awr. Os yw’n 11:46 p.m. yn Llundain, pa amser yw hi yn Rhufain?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4731681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56 + _____ = 81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3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120 ÷ 10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57 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______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25% o 120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Gorffennaf = ____ diwrnod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3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– 2 + 3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£5 – 13c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9 + –2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Cylchwch y rhifau cysefin: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1  2  3  4  5  6  7  8  9  10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Cyfanswm 14 a 19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8.07 i’r uned agosaf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03333" r="-100598" b="-53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________ + 9.99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283 + ______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0.04 fel canran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Mae gan nonagon __ ochr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0.05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0.3 ÷ 3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02222" r="-398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– 1 ÷ 2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15% o £50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834,280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Y gwahaniaeth amser rhwng Llundain a Rhufain yw 1 awr. Os yw’n 11:46 p.m. yn Llundain, pa amser yw hi yn Rhufain?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23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4754013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56 +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81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120 ÷ 10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57 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5.7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25% o 120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Gorffennaf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– 2 + 3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£5 – 13c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£4.87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9 + –2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Cylchwch y rhifau cysefin: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1  2  3  4  5  6  7  8  9  10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Cyfanswm 14 a 19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8.07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10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+ 9.99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283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717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0.04 fel canran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Mae gan nonagon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ochr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0.05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0.3 ÷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Cilydd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yw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neu 1.8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– 1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15% o £50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£7.50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834,280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800,000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Y gwahaniaeth amser rhwng Llundain a Rhufain yw 1 awr. Os yw’n 11:46 p.m. yn Llundain, pa amser yw hi yn Rhufain?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12:46 a.m.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4754013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56 +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81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 ×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120 ÷ 10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57 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5.7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25% o 120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Gorffennaf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3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– 2 + 3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£5 – 13c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£4.87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9 + –2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Cylchwch y rhifau cysefin: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1  2  3  4  5  6  7  8  9  10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Cyfanswm 14 a 19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8.07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503333" r="-100598" b="-53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+ 9.99 = 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283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717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0.04 fel canran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Mae gan nonagon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ochr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0.05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0.3 ÷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02222" r="-398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– 1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15% o £50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£7.50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834,280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800,000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Y gwahaniaeth amser rhwng Llundain a Rhufain yw 1 awr. Os yw’n 11:46 p.m. yn Llundain, pa amser yw hi yn Rhufain?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12:46 a.m.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23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52930" y="2821202"/>
            <a:ext cx="247622" cy="387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2" name="Oval 11"/>
          <p:cNvSpPr/>
          <p:nvPr/>
        </p:nvSpPr>
        <p:spPr>
          <a:xfrm>
            <a:off x="6504713" y="2821202"/>
            <a:ext cx="247622" cy="387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3" name="Oval 12"/>
          <p:cNvSpPr/>
          <p:nvPr/>
        </p:nvSpPr>
        <p:spPr>
          <a:xfrm>
            <a:off x="6970866" y="2821202"/>
            <a:ext cx="247622" cy="387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4" name="Oval 13"/>
          <p:cNvSpPr/>
          <p:nvPr/>
        </p:nvSpPr>
        <p:spPr>
          <a:xfrm>
            <a:off x="7457806" y="2812889"/>
            <a:ext cx="247622" cy="387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685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6726505"/>
                  </p:ext>
                </p:extLst>
              </p:nvPr>
            </p:nvGraphicFramePr>
            <p:xfrm>
              <a:off x="2569777" y="428101"/>
              <a:ext cx="9186267" cy="6001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 km = __________ 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 m = __________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 cm = __________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tunell fetrig = _____ kg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 kg = __________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g = __________ mg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£1 = __________ c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litr = _________ ml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 cl = _________ 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 llathen = ___ troedfedd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1 troedfedd</a:t>
                          </a:r>
                          <a:r>
                            <a:rPr lang="cy-GB" sz="12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cy-GB" sz="11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 modfedd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1 modfedd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______ cm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 tunnell = _______ stôn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 stôn = ________ pwys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 pwys = ________ owns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1 owns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__________ g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 galwyn = _______ peint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 peint = ___ owns hylifol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 filltir = ______ llathen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 galwyn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________ litr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1 kg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__________ pwys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1 filltir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_________ km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 llathen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_________ 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1 litr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_________ peint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3.5 km = ________________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6726505"/>
                  </p:ext>
                </p:extLst>
              </p:nvPr>
            </p:nvGraphicFramePr>
            <p:xfrm>
              <a:off x="2569777" y="428101"/>
              <a:ext cx="9186267" cy="6001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 km = __________ 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 m = __________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 cm = __________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tunell fetrig = _____ kg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 kg = __________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g = __________ mg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£1 = __________ c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litr = _________ ml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 cl = _________ 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 llathen = ___ troedfedd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1 troedfedd</a:t>
                          </a:r>
                          <a:r>
                            <a:rPr lang="cy-GB" sz="12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cy-GB" sz="11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 modfedd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398889" r="-398" b="-59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 tunnell = _______ stôn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 stôn = ________ pwys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 pwys = ________ owns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597778" r="-20019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 galwyn = _______ peint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 peint = ___ owns hylifol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 filltir = ______ llathen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96667" r="-100598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796667" r="-398" b="-2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906742" r="-200199" b="-1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906742" r="-100598" b="-1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906742" r="-398" b="-1033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3.5 km = ________________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24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165298"/>
                  </p:ext>
                </p:extLst>
              </p:nvPr>
            </p:nvGraphicFramePr>
            <p:xfrm>
              <a:off x="2569777" y="428101"/>
              <a:ext cx="9186267" cy="6001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 km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 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tunell fetrig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kg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 kg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litr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 cl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 llathen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troedfedd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1 troedfedd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modfedd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1 modfedd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 tunnell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stôn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 stôn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pwys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 pwys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owns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1 owns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 galwyn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peint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 peint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owns hylifol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 filltir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1,760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llathen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 galwyn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litr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1 kg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pwys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1 filltir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 llathen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1 litr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peint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3.5 km =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3,500,000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165298"/>
                  </p:ext>
                </p:extLst>
              </p:nvPr>
            </p:nvGraphicFramePr>
            <p:xfrm>
              <a:off x="2569777" y="428101"/>
              <a:ext cx="9186267" cy="6001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1 km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 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tunell fetrig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kg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1 kg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£1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litr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 cl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1 llathen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troedfedd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1 troedfedd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modfedd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398889" r="-398" b="-59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 tunnell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stôn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 stôn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pwys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 pwys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owns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597778" r="-20019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1 galwyn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peint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1 peint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owns hylifol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 filltir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1,760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llathen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96667" r="-100598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796667" r="-398" b="-2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906742" r="-200199" b="-1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906742" r="-100598" b="-1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906742" r="-398" b="-1033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3.5 km =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3,500,000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24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9184144"/>
                  </p:ext>
                </p:extLst>
              </p:nvPr>
            </p:nvGraphicFramePr>
            <p:xfrm>
              <a:off x="2569777" y="316538"/>
              <a:ext cx="9186267" cy="62249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9 ×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9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9 ÷ 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 owns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______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0 × 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235 i’r 10 agosaf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Dwbl 160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Pum munud ar hugain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cyn 12:15 pm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£1,040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Nifer o ochrau gan ddecagon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Cylchwch y ffracsiwn mwyaf: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Lluoswm 3 a 4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0.3 i’r uned agosaf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21 ÷ (9 – 8)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12 + ______ = 100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9%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20 munud = ______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6 × 0.2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1.3 cm wrth 2.1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Cost 4 beiro sy’n costio 24c yr un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0.8 ÷ 0.4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Adiwch 28 i 4.2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0.7 × 0.1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Pa ganran o 60 yw 15?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9184144"/>
                  </p:ext>
                </p:extLst>
              </p:nvPr>
            </p:nvGraphicFramePr>
            <p:xfrm>
              <a:off x="2569777" y="316538"/>
              <a:ext cx="9186267" cy="62249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9 ×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9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9 ÷ 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50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0 × 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235 i’r 10 agosaf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Dwbl 160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Pum munud ar hugain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cyn 12:15 pm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£1,040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714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Nifer o ochrau gan ddecagon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308475" r="-100598" b="-4610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Lluoswm 3 a 4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0.3 i’r uned agosaf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21 ÷ (9 – 8)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12 + ______ = 100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34444" r="-200199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9%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20 munud = ______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6 × 0.2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1.3 cm wrth 2.1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Cost 4 beiro sy’n costio 24c yr un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0.8 ÷ 0.4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Adiwch 28 i 4.2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0.7 × 0.1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Pa ganran o 60 yw 15?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25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6586293"/>
                  </p:ext>
                </p:extLst>
              </p:nvPr>
            </p:nvGraphicFramePr>
            <p:xfrm>
              <a:off x="2569777" y="316538"/>
              <a:ext cx="9186267" cy="62249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9 ×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9 ÷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2.25 neu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 owns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0 × 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235 i’r 10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Dwbl 160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Pum munud ar hugain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cyn 12:15 pm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11:50 a.m.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£1,040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£104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Nifer o ochrau gan ddecagon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Cylchwch y ffracsiwn mwyaf: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Lluoswm 3 a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0.3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21 ÷ (9 – 8)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12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9%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20 munud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1,200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6 × 0.2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1.3 cm wrth 2.1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6.8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Cost 4 beiro sy’n costio 24c yr un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96c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0.8 ÷ 0.4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Adiwch 28 i 4.2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0.7 × 0.1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Pa ganran o 60 yw 15?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6586293"/>
                  </p:ext>
                </p:extLst>
              </p:nvPr>
            </p:nvGraphicFramePr>
            <p:xfrm>
              <a:off x="2569777" y="316538"/>
              <a:ext cx="9186267" cy="62249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9 × 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4 – 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1111" r="-398" b="-103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102247" r="-200199" b="-950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0 × 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235 i’r 10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Dwbl 160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Pum munud ar hugain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cyn 12:15 pm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11:50 a.m.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£1,040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£104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714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Nifer o ochrau gan ddecagon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308475" r="-100598" b="-4610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Lluoswm 3 a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0.3 i’r uned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21 ÷ (9 – 8)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12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88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34444" r="-200199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9%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20 munud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1,200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6 × 0.2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1.3 cm wrth 2.1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6.8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Cost 4 beiro sy’n costio 24c yr un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96c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0.8 ÷ 0.4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Adiwch 28 i 4.2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0.7 × 0.1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Pa ganran o 60 yw 15?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25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07377" y="2837827"/>
            <a:ext cx="283874" cy="470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800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0102274"/>
                  </p:ext>
                </p:extLst>
              </p:nvPr>
            </p:nvGraphicFramePr>
            <p:xfrm>
              <a:off x="2569777" y="299895"/>
              <a:ext cx="9186267" cy="62582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 × 12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87 + 19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64 ÷ 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munud = _____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4 × –5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54,209 i’r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 agosaf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3:30 a.m. yn y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90° yn ongl ________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0.5 + 0.7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96 ÷ 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Canolrif 6, 4, 10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109.42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 + 3 × 4 + 5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£25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 = ______ 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5 wedi’i sgwario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 cyn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12:18 p.m.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0.1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Cilydd 5 yw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 – 0.24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386 – 190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27,325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Pa ffracsiwn o 80 yw 16?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0102274"/>
                  </p:ext>
                </p:extLst>
              </p:nvPr>
            </p:nvGraphicFramePr>
            <p:xfrm>
              <a:off x="2569777" y="299895"/>
              <a:ext cx="9186267" cy="62582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 × 12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87 + 19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64 ÷ 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96809" r="-200199" b="-8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4 × –5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54,209 i’r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 agosaf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3:30 a.m. yn y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90° yn ongl ________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0.5 + 0.7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96 ÷ 8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Canolrif 6, 4, 10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109.42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 + 3 × 4 + 5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£25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20225" r="-200199" b="-437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20225" r="-100598" b="-437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5 wedi’i sgwario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693674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46903" r="-200199" b="-164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0.1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Cilydd 5 yw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 – 0.24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386 – 190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27,325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Pa ffracsiwn o 80 yw 16?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26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3174180"/>
                  </p:ext>
                </p:extLst>
              </p:nvPr>
            </p:nvGraphicFramePr>
            <p:xfrm>
              <a:off x="2569777" y="305553"/>
              <a:ext cx="9186267" cy="6218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27 + 34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27 ÷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3 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37c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£1.21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£0.84 neu 84c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 cyn 14:03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13:33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Chwarter o 24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1.2 + 1.9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14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Sawl hanner sydd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mewn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10, 5,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3, 2,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9.55 i un 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6 ÷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2³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16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35%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3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munud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5 × 0.6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Cilydd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yw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 cm wrth 3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80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8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43 – 68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20% o 14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darn o gaws 250 g yn costio £1.80. Faint yw’r gost fesul 100 g?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£0.72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3174180"/>
                  </p:ext>
                </p:extLst>
              </p:nvPr>
            </p:nvGraphicFramePr>
            <p:xfrm>
              <a:off x="2569777" y="305553"/>
              <a:ext cx="9186267" cy="6218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4 × 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27 + 34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27 ÷ 3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3 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37c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£1.21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£0.84 neu 84c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96809" r="-398" b="-8925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Chwarter o 24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1.2 + 1.9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14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313793" r="-200199" b="-4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10, 5, 3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3, 2,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9.55 i un 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8 – 6 ÷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2³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40449" r="-200199" b="-4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35%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3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munud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5 × 0.6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796809" r="-100598" b="-19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 cm wrth 3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80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8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43 – 68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20% o 14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darn o gaws 250 g yn costio £1.80. Faint yw’r gost fesul 100 g?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£0.72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01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389825"/>
                  </p:ext>
                </p:extLst>
              </p:nvPr>
            </p:nvGraphicFramePr>
            <p:xfrm>
              <a:off x="2569777" y="299895"/>
              <a:ext cx="9186267" cy="62582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 × 12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87 + 19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64 ÷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munud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4 × –5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–20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54,209 i’r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3:30 a.m.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03:30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90° yn ongl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sgwâr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0.5 + 0.7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96 ÷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Canolrif 6, 4, 10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109.42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109.4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 + 3 × 4 + 5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£25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km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4,500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5 wedi’i sgwario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 cyn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12:18 p.m.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8:48 a.m.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Cilydd 5 yw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neu 0.2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 – 0.24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386 – 190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27,325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Pa ffracsiwn o 80 yw 16?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389825"/>
                  </p:ext>
                </p:extLst>
              </p:nvPr>
            </p:nvGraphicFramePr>
            <p:xfrm>
              <a:off x="2569777" y="299895"/>
              <a:ext cx="9186267" cy="62582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 × 12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87 + 19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64 ÷ 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96809" r="-200199" b="-8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4 × –5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–20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54,209 i’r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1,000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3:30 a.m.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03:30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90° yn ongl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sgwâr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0.5 + 0.7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96 ÷ 8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Canolrif 6, 4, 10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109.42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109.4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 + 3 × 4 + 5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£25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20225" r="-200199" b="-437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20225" r="-100598" b="-437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5 wedi’i sgwario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693674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46903" r="-200199" b="-164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6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646903" r="-398" b="-1646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3 – 0.24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386 – 190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27,325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30,000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Pa ffracsiwn o 80 yw 16?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26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2194188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23 + 29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54 – 17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8 × ____ = 72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Cylchwch yr ateb cywir: Mae 45 yn odrif / eilrif.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3 + 7.5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780 i’r 100 agosaf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18:54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12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12 – 0.8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£5.30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Modd 7, 2, 1,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7, 2, 1, 2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Cymedr 7, 2, 1, 2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5.825 i un lle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– 4 + 5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70% o £500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cm = ______ mm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fel canran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wedi’i giwbio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1.4 × 0.1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detrahedron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___________ o fertigau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4.6 – 1.24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£30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0.0271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29.3% fel degolyn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Cylchwch y rhifau sgwâr:    1     2     3     4     5     6     7     8     9     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2194188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23 + 29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54 – 17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8 × ____ = 72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Cylchwch yr ateb cywir: Mae 45 yn odrif / eilrif.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3 + 7.5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780 i’r 100 agosaf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18:54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12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12 – 0.8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£5.30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Modd 7, 2, 1,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7, 2, 1, 2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Cymedr 7, 2, 1, 2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5.825 i un lle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– 4 + 5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70% o £500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7778" r="-200199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07778" r="-100598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wedi’i giwbio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1.4 × 0.1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detrahedron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___________ o fertigau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4.6 – 1.24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72340" r="-200199" b="-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0.0271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29.3% fel degolyn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Cylchwch y rhifau sgwâr:    1     2     3     4     5     6     7     8     9     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27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1840794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23 + 29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54 – 17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8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72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Cylchwch yr ateb cywir: Mae 45 yn odrif / eilrif.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3 + 7.5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780 i’r 100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18:54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12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6:54 p.m.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12 – 0.8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£5.30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£0.53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Modd 7, 2, 1,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7, 2, 1,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Cymedr 7, 2, 1,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5.825 i un 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– 4 + 5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70% o £500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£350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cm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fel canran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7%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wedi’i giwbio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1.4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detrahedron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 fertigau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4.6 – 1.24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3.36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 £30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£27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0.0271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29.3%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0.293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Cylchwch y rhifau sgwâr:    1     2     3     4     5     6     7     8     9     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1840794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23 + 29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54 – 17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8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72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Cylchwch yr ateb cywir: Mae 45 yn odrif / eilrif.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3 + 7.5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780 i’r 100 agosaf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18:54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12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6:54 p.m.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12 – 0.8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£5.30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£0.53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Modd 7, 2, 1,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Canolrif 7, 2, 1, 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Cymedr 7, 2, 1,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5.825 i un lle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– 4 + 5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70% o £500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£350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7778" r="-200199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07778" r="-100598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4 wedi’i giwbio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1.4 × 0.1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detrahedron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 fertigau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4.6 – 1.24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3.36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72340" r="-200199" b="-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0.0271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29.3%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0.293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Cylchwch y rhifau sgwâr:    1     2     3     4     5     6     7     8     9     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27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08329" y="1213658"/>
            <a:ext cx="556347" cy="312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2" name="Oval 11"/>
          <p:cNvSpPr/>
          <p:nvPr/>
        </p:nvSpPr>
        <p:spPr>
          <a:xfrm>
            <a:off x="5499388" y="6048951"/>
            <a:ext cx="219767" cy="335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3" name="Oval 12"/>
          <p:cNvSpPr/>
          <p:nvPr/>
        </p:nvSpPr>
        <p:spPr>
          <a:xfrm>
            <a:off x="6810880" y="6048950"/>
            <a:ext cx="219767" cy="335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  <p:sp>
        <p:nvSpPr>
          <p:cNvPr id="14" name="Oval 13"/>
          <p:cNvSpPr/>
          <p:nvPr/>
        </p:nvSpPr>
        <p:spPr>
          <a:xfrm>
            <a:off x="8951941" y="6048949"/>
            <a:ext cx="219767" cy="335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434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8955728"/>
                  </p:ext>
                </p:extLst>
              </p:nvPr>
            </p:nvGraphicFramePr>
            <p:xfrm>
              <a:off x="2569777" y="279207"/>
              <a:ext cx="9186267" cy="62995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Pentagon = _______ ochr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Hecsagon = _______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Octagon = ________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_____________ = 7 ochr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_____________ = 9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____________ = 10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Mae gan giwboid ____ fertig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gan giwboid ____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Mae gan giwboid ___ wyneb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Perimedr petryal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 cm wrth 4 cm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Arwynebedd petryal 5 cm wrth 4 cm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Arwynebedd triongl efo sail 8 cm, uchder 4 cm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Perimedr petryal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 cm wrth 6 cm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Arwynebedd petryal 2.5 cm wrth 6 cm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Arwynebedd triongl efo sail 10 cm, uchder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cm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Cyfaint ciwboid 3 cm wrth 2 cm wrth 2 cm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Cyfaint ciwboid 4 cm wrth 5 cm wrth 6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Cyfaint ciwboid 1 cm wrth 10 cm wrth 2.5 cm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Mae gan detrahedron ______ fertig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detrahedron ______ ochr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Mae gan detrahedron ______ wyneb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Arwynebedd triongl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Arwynebedd paralelogram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Arwynebedd trapesiwm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Cynan efo ciwboid sy’n mesur 5 cm wrth 6 cm wrth 3 cm.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Beth yw arwynebedd arwyneb y ciwboid?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8955728"/>
                  </p:ext>
                </p:extLst>
              </p:nvPr>
            </p:nvGraphicFramePr>
            <p:xfrm>
              <a:off x="2569777" y="279207"/>
              <a:ext cx="9186267" cy="62995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Pentagon = _______ ochr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Hecsagon = _______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Octagon = ________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_____________ = 7 ochr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_____________ = 9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____________ = 10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Mae gan giwboid ____ fertig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gan giwboid ____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Mae gan giwboid ___ wyneb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Perimedr petryal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 cm wrth 4 cm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Arwynebedd petryal 5 cm wrth 4 cm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Arwynebedd triongl efo sail 8 cm, uchder 4 cm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Perimedr petryal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 cm wrth 6 cm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Arwynebedd petryal 2.5 cm wrth 6 cm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391379" r="-398" b="-4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Cyfaint ciwboid 3 cm wrth 2 cm wrth 2 cm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Cyfaint ciwboid 4 cm wrth 5 cm wrth 6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Cyfaint ciwboid 1 cm wrth 10 cm wrth 2.5 cm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Mae gan detrahedron ______ fertig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detrahedron ______ ochr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Mae gan detrahedron ______ wyneb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Arwynebedd triongl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Arwynebedd paralelogram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Arwynebedd trapesiwm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Cynan efo ciwboid sy’n mesur 5 cm wrth 6 cm wrth 3 cm.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Beth yw arwynebedd arwyneb y ciwboid?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28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2608832"/>
                  </p:ext>
                </p:extLst>
              </p:nvPr>
            </p:nvGraphicFramePr>
            <p:xfrm>
              <a:off x="2569777" y="211579"/>
              <a:ext cx="9186267" cy="64348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Pentagon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ochr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Hecsagon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Octagon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 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Heptagon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7 ochr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Nonagon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9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Decagon 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10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Mae gan giwboid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fertig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gan giwboid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Mae gan giwboid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wyneb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Perimedr petryal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 cm wrth 4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Arwynebedd petryal 5 cm wrth 4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Arwynebedd triongl efo sail 8 cm, uchder 4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Perimedr petryal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 cm wrth 6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Arwynebedd petryal 2.5 cm wrth 6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Arwynebedd triongl efo sail 10 cm, uchder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Cyfaint ciwboid 3 cm wrth 2 cm wrth 2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Cyfaint ciwboid 4 cm wrth  5 cm wrth 6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120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Cyfaint ciwboid 1 cm wrth 10 cm wrth 2.5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Mae gan detrahedron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fertig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detrahedron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ochr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Mae gan detrahedron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wyneb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Arwynebedd triongl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× sail × uchder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Arwynebedd paralelogram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sail × uchder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Arwynebedd trapesiwm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cy-GB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× uchder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Cynan efo ciwboid sy’n mesur 5 cm wrth 6 cm wrth 3 cm.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Beth yw arwynebedd arwyneb y ciwboid?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126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2608832"/>
                  </p:ext>
                </p:extLst>
              </p:nvPr>
            </p:nvGraphicFramePr>
            <p:xfrm>
              <a:off x="2569777" y="211579"/>
              <a:ext cx="9186267" cy="64348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Pentagon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ochr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Hecsagon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Octagon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 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Heptagon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7 ochr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Nonagon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9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Decagon 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10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Mae gan giwboid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fertig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gan giwboid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ochr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Mae gan giwboid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wyneb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Perimedr petryal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 cm wrth 4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Arwynebedd petryal 5 cm wrth 4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Arwynebedd triongl efo sail 8 cm, uchder 4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Perimedr petryal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2.5 cm wrth 6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Arwynebedd petryal 2.5 cm wrth 6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391379" r="-398" b="-439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Cyfaint ciwboid 3 cm wrth 2 cm wrth 2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Cyfaint ciwboid 4 cm wrth  5 cm wrth 6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120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Cyfaint ciwboid 1 cm wrth 10 cm wrth 2.5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Mae gan detrahedron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fertig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Mae gan detrahedron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ochr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Mae gan detrahedron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wyneb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707962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731034" r="-20019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Arwynebedd paralelogram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sail × uchder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731034" r="-39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72707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Cynan efo ciwboid sy’n mesur 5 cm wrth 6 cm wrth 3 cm.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Beth yw arwynebedd arwyneb y ciwboid?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126 cm²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28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9292272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9 × 6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15 – 19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77 ÷ 11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25% o $100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1.4 o 5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4 × _____ = 100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7:30 a.m.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pwys = _____ owns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350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6.32 + 7.4 = 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2, 4, 15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2, 4, 15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5.218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4 + 5 × 2 – 1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1% o £30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 = _________ cm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92% fel degolyn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6³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Cilydd 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yw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18 × 11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120 × ________ = 1.2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Mae ___ traean mewn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123,456 i dri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2 fodfedd tua 5 cm. Tua sawl cm yw 5 modfedd?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9292272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9 × 6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15 – 19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77 ÷ 11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25% o $100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1.4 o 5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4 × _____ = 100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7:30 a.m.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pwys = _____ owns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350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6.32 + 7.4 = 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2, 4, 15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2, 4, 15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5.218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4 + 5 × 2 – 1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1% o £30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5730" r="-200199" b="-4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92% fel degolyn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6³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Cilydd 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yw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18 × 11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120 × ________ = 1.2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68085" r="-200199" b="-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123,456 i dri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68085" r="-398" b="-97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2 fodfedd tua 5 cm. Tua sawl cm yw 5 modfedd?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29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235695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9 ×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15 – 19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77 ÷ 11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25% o $100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$25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1.4 o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4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7:30 a.m.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07:30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pwys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owns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350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6.32 + 7.4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13.72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2, 4, 15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2, 4, 15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5.218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5.22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4 + 5 × 2 – 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1% o £30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£0.30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7,750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cm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92%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6³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Cilydd 8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yw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neu 0.125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18 × 11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120 ×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Mae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traean mewn </a:t>
                          </a:r>
                          <a14:m>
                            <m:oMath xmlns:m="http://schemas.openxmlformats.org/officeDocument/2006/math">
                              <m:r>
                                <a:rPr lang="cy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123,456 i dri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123,000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2 fodfedd tua 5 cm. Tua sawl cm yw 5 modfedd?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12.5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235695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9 ×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15 – 19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77 ÷ 11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25% o $100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$25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Tynnwch 1.4 o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4 ×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7:30 a.m. yn y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cloc 24 awr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07:30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 pwys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owns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350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6.32 + 7.4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13.72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2, 4, 15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2, 4, 15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5.218 i ddau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5.22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4 + 5 × 2 – 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1% o £30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£0.30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15730" r="-200199" b="-4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92% fel degolyn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6³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16854" r="-200199" b="-208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18 × 11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120 ×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868085" r="-200199" b="-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123,456 i dri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123,000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868085" r="-398" b="-97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Mae 2 fodfedd tua 5 cm. Tua sawl cm yw 5 modfedd?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12.5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29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4901484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Ysgrifennwch holl ffactorau 20: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12 × 11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17 ÷ 2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£80 – £29.99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Dwbl 240,000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0.2 + ______ = 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29.87 i un lle degol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275° yn ongl _______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 44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7.5 + 2.7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Adiwch 28.4 i 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–5, 0, 5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3 – 2 × 0 + 4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÷ 0.5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 ÷ 0.2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6,400 g = __________ kg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______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Awst = _______ diwrnod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120 ÷ 12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13 × 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Gwir neu gau? Mae 1 yn rhif cysefin?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÷ 0.8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Cilydd 15 yw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0.000709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Beth yw chwarter hanner cilogram mewn gramau?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4901484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Ysgrifennwch holl ffactorau 20: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12 × 11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17 ÷ 2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£80 – £29.99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Dwbl 240,000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0.2 + ______ = 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29.87 i un lle degol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275° yn ongl _______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 44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7.5 + 2.7 = 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Adiwch 28.4 i 4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–5, 0, 5 = 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3 – 2 × 0 + 4 =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÷ 0.5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 ÷ 0.2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6,400 g = __________ kg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15556" r="-100598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Awst = _______ diwrnod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120 ÷ 12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13 × 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Gwir neu gau? Mae 1 yn rhif cysefin?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÷ 0.8 =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Cilydd 15 yw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0.000709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Beth yw chwarter hanner cilogram mewn gramau?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30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9183740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Ysgrifennwch holl ffactorau 20: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1, 2, 4, 5, 10, 20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12 × 11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17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£80 – £29.99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£50.01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Dwbl 240,000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480,000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0.2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29.87 i un lle degol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29.9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275° yn ongl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atblyg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 44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7.5 + 2.7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10.2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Adiwch 28.4 i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32.4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–5, 0,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3 – 2 × 0 + 4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÷ 0.5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 ÷ 0.2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6,400 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Awst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120 ÷ 12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13 × 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117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Gwir neu gau? Mae 1 yn rhif cysefin?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Gau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÷ 0.8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Cilydd 15 yw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0.000709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0.0007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Beth yw chwarter hanner cilogram mewn gramau?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125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9183740"/>
                  </p:ext>
                </p:extLst>
              </p:nvPr>
            </p:nvGraphicFramePr>
            <p:xfrm>
              <a:off x="2569777" y="387468"/>
              <a:ext cx="9186267" cy="60830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Ysgrifennwch holl ffactorau 20: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1, 2, 4, 5, 10, 20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12 × 11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17 ÷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£80 – £29.99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£50.01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Dwbl 240,000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480,000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0.2 +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= 1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29.87 i un lle degol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29.9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Mae 275° yn ongl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atblyg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25% o 44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7.5 + 2.7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10.2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Adiwch 28.4 i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32.4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–5, 0,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3 – 2 × 0 + 4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12 ÷ 0.5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 ÷ 0.2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6,400 g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6.4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kg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15556" r="-100598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Awst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31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diwrnod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120 ÷ 12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13 × 9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117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Gwir neu gau? Mae 1 yn rhif cysefin?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Gau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÷ 0.8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879787" r="-100598" b="-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0.000709 i un </a:t>
                          </a:r>
                          <a:b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0.0007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Beth yw chwarter hanner cilogram mewn gramau?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125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30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478900" y="4218700"/>
            <a:ext cx="4301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Adolygu Hanes 21–30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1409" y="297338"/>
            <a:ext cx="9583980" cy="656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cy-GB" dirty="0"/>
              <a:t>Ym mha flwyddyn ganwyd Macsen Wledig?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cy-GB" dirty="0"/>
              <a:t>Ym mreuddwyd Macsen, o beth gwnaethpwyd y caer ysblennydd?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cy-GB" dirty="0"/>
              <a:t>Beth oedd y gweision yn gwneud yn y freuddwyd?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cy-GB" dirty="0"/>
              <a:t>Sawl negesydd danfonodd Macsen i chwilio am Elen?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cy-GB" dirty="0"/>
              <a:t>Beth oedd enwau brodyr Elen?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cy-GB" dirty="0"/>
              <a:t>Pryd gadawodd Macsen Brydain Fawr?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</a:t>
            </a:r>
            <a:r>
              <a:rPr lang="cy-GB" dirty="0"/>
              <a:t>Beth yw enw’r gân sy’n cofio hanes Macsen Wledig?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</a:t>
            </a:r>
            <a:r>
              <a:rPr lang="cy-GB" dirty="0"/>
              <a:t>Pryd orffennodd ran ddwyreiniol Yr Ymerodraeth Rufeinig?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5728839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 × 12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63 + 20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30 ÷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5 cm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5²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Ochrau mewn pentagon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14 ×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16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 cm wrth 5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1, 2, 3, 4,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2, 3, 4,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0.246 i ddau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 + 4 × 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30% o 40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36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25% fel ffracsiwn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3 diwrnod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2.4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(3 + 5) ×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 efo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ochrau 3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÷ 0.5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1.6 – 0.7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253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Sawl cacen 49c mae Claudius yn gallu prynu efo papur £5?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5728839"/>
                  </p:ext>
                </p:extLst>
              </p:nvPr>
            </p:nvGraphicFramePr>
            <p:xfrm>
              <a:off x="2569777" y="373923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 × 12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63 + 20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30 ÷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5 cm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5²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Ochrau mewn pentagon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14 ×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16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 cm wrth 5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1, 2, 3, 4,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2, 3, 4,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0.246 i ddau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 + 4 × 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30% o 40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7778" r="-200199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25% fel ffracsiwn =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3 diwrnod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2.4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(3 + 5) × 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 efo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ochrau 3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÷ 0.5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1.6 – 0.7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253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Sawl cacen 49c mae Claudius yn gallu prynu efo papur £5?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02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287901" y="3379115"/>
            <a:ext cx="5919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Adolygu Hanes 21–30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1409" y="297338"/>
            <a:ext cx="9583980" cy="656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cy-GB" dirty="0"/>
              <a:t>Ym mha flwyddyn ganwyd Macsen Wledig?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325 O.C.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cy-GB" dirty="0"/>
              <a:t>Ym mreuddwyd Macsen, o beth gwnaethpwyd y caer ysblennydd?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Aur a cherrig llachar gwerthfawr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cy-GB" dirty="0"/>
              <a:t>Beth oedd y gweision yn gwneud yn y freuddwyd?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Chwarae gwyddbwyll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cy-GB" dirty="0"/>
              <a:t>Sawl negesydd danfonodd Macsen i chwilio am Elen?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cy-GB" dirty="0"/>
              <a:t>Beth oedd enwau brodyr Elen?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Cynan ac Adeon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cy-GB" dirty="0"/>
              <a:t>Pryd gadawodd Macsen Brydain Fawr?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383 O.C.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</a:t>
            </a:r>
            <a:r>
              <a:rPr lang="cy-GB" dirty="0"/>
              <a:t>Beth yw enw’r gân sy’n cofio hanes Macsen Wledig?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Yma o Hyd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</a:t>
            </a:r>
            <a:r>
              <a:rPr lang="cy-GB" dirty="0"/>
              <a:t>Pryd orffennodd ran ddwyreiniol Yr Ymerodraeth Rufeinig?</a:t>
            </a:r>
            <a:endParaRPr lang="cy-GB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1453 O.C.</a:t>
            </a:r>
            <a:endParaRPr lang="cy-GB" sz="1100" dirty="0">
              <a:solidFill>
                <a:srgbClr val="FF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9510808"/>
                  </p:ext>
                </p:extLst>
              </p:nvPr>
            </p:nvGraphicFramePr>
            <p:xfrm>
              <a:off x="2569777" y="345349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 × 12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63 + 20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30 ÷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5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5²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Ochrau mewn pentagon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14 ×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16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 cm wrth 5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1, 2, 3, 4, 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2, 3, 4,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0.246 i ddau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 + 4 ×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30% o 40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36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25% fel ffracsiwn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3 diwrnod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2.4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(3 + 5) ×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 efo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ochrau 3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÷ 0.5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1.6 – 0.7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253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Sawl cacen 49c mae Claudius yn gallu prynu efo papur £5?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9510808"/>
                  </p:ext>
                </p:extLst>
              </p:nvPr>
            </p:nvGraphicFramePr>
            <p:xfrm>
              <a:off x="2569777" y="345349"/>
              <a:ext cx="9186267" cy="61101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2 × 12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63 + 20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83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30 ÷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5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5²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Ochrau mewn pentagon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1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14 × 2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50% o 16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 cm wrth 5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 cm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1, 2, 3, 4, 5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1, 2, 3, 4, 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0.246 i ddau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le degol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2 + 4 × 6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30% o 40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7778" r="-200199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398" t="-607778" r="-100598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3 diwrnod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72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awr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3 × 2.4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7.2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(3 + 5) × 4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 efo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ochrau 3 cm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27 cm³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4 ÷ 0.5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1.6 – 0.7 = </a:t>
                          </a:r>
                          <a:r>
                            <a:rPr lang="cy-GB" sz="180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endParaRPr lang="cy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253 i un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ffigur ystyrlon =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Sawl cacen 49c mae Claudius yn gallu prynu efo papur £5? </a:t>
                          </a:r>
                          <a:r>
                            <a:rPr lang="cy-GB" sz="1800" dirty="0">
                              <a:solidFill>
                                <a:srgbClr val="FF0000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92384" y="4409894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Atebion Sesiwn 02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3383536"/>
                  </p:ext>
                </p:extLst>
              </p:nvPr>
            </p:nvGraphicFramePr>
            <p:xfrm>
              <a:off x="2569777" y="401012"/>
              <a:ext cx="9186267" cy="60559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6 ×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19 + 13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28 ÷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kg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6²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7 – 10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%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13 ×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70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 cm wrth 3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3, 2, 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8, 4, 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12.36 i un lle degol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4 + 5 ×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15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y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e>
                              </m:rad>
                            </m:oMath>
                          </a14:m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24%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 funud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4 × 0.3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 cm wrth 3.5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ciwboid 2 cm wrth 3 cm wrth 4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2.4 ÷ 0.4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147 – 89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5.208 i’r uned agosaf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49 × 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3383536"/>
                  </p:ext>
                </p:extLst>
              </p:nvPr>
            </p:nvGraphicFramePr>
            <p:xfrm>
              <a:off x="2569777" y="401012"/>
              <a:ext cx="9186267" cy="60559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62089">
                      <a:extLst>
                        <a:ext uri="{9D8B030D-6E8A-4147-A177-3AD203B41FA5}">
                          <a16:colId xmlns:a16="http://schemas.microsoft.com/office/drawing/2014/main" val="3054313838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4223209625"/>
                        </a:ext>
                      </a:extLst>
                    </a:gridCol>
                    <a:gridCol w="3062089">
                      <a:extLst>
                        <a:ext uri="{9D8B030D-6E8A-4147-A177-3AD203B41FA5}">
                          <a16:colId xmlns:a16="http://schemas.microsoft.com/office/drawing/2014/main" val="2081617873"/>
                        </a:ext>
                      </a:extLst>
                    </a:gridCol>
                  </a:tblGrid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6 × 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19 + 13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28 ÷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1211064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4) 1 kg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g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5) 6²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6) 7 – 10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17546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200000" r="-200199" b="-8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8) 13 × 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9) 10% o 70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751596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015456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10) Arwynebedd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 cm wrth 3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11) Cymedr 3, 2, 7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12) Amrediad 8, 4, 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22987049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13) 12.36 i un lle degol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14) 4 + 5 × 2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15) 20% o 15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9255203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99" t="-603333" r="-200199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17) 24% fel degolyn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18) 2 funud = </a:t>
                          </a:r>
                          <a:r>
                            <a:rPr lang="cy-GB" sz="1800" dirty="0">
                              <a:solidFill>
                                <a:schemeClr val="tx1"/>
                              </a:solidFill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eiliad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3219781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cy-GB" sz="1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090141"/>
                      </a:ext>
                    </a:extLst>
                  </a:tr>
                  <a:tr h="572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19) 4 × 0.3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20) Perimedr petryal </a:t>
                          </a:r>
                          <a:b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 cm wrth 3.5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21) Cyfaint ciwboid 2 cm wrth 3 cm wrth 4 cm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2997880"/>
                      </a:ext>
                    </a:extLst>
                  </a:tr>
                  <a:tr h="5456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22) 2.4 ÷ 0.4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23) 147 – 89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24) 5.208 i’r uned agosaf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212819"/>
                      </a:ext>
                    </a:extLst>
                  </a:tr>
                  <a:tr h="54561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y-GB" sz="1800" dirty="0">
                              <a:effectLst/>
                              <a:latin typeface="Gill Sans MT" panose="020B0502020104020203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25) 49 × 6 = </a:t>
                          </a:r>
                          <a:endParaRPr lang="cy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y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4690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1" y="207000"/>
            <a:ext cx="1172917" cy="64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419180" y="5536676"/>
            <a:ext cx="1660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Ymerawdwr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06667" y="3347483"/>
            <a:ext cx="128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Dinesydd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86982" y="98231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000" b="1" dirty="0">
                <a:latin typeface="Gill Sans MT" panose="020B0502020104020203" pitchFamily="34" charset="0"/>
              </a:rPr>
              <a:t>Gladiator</a:t>
            </a:r>
            <a:endParaRPr lang="cy-GB" sz="16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37171" y="526610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b="1" dirty="0">
                <a:latin typeface="Gill Sans MT" panose="020B0502020104020203" pitchFamily="34" charset="0"/>
              </a:rPr>
              <a:t>Sesiwn 03</a:t>
            </a:r>
            <a:endParaRPr lang="cy-GB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14238</Words>
  <Application>Microsoft Office PowerPoint</Application>
  <PresentationFormat>Widescreen</PresentationFormat>
  <Paragraphs>2378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Evans</dc:creator>
  <cp:lastModifiedBy>Dr Gareth Evans</cp:lastModifiedBy>
  <cp:revision>62</cp:revision>
  <dcterms:created xsi:type="dcterms:W3CDTF">2016-02-20T15:07:45Z</dcterms:created>
  <dcterms:modified xsi:type="dcterms:W3CDTF">2025-07-29T15:35:04Z</dcterms:modified>
</cp:coreProperties>
</file>