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4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cy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96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cy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E0B2-2E74-4C59-ACA6-21E2F6B892D5}" type="datetimeFigureOut">
              <a:rPr lang="cy-GB" smtClean="0"/>
              <a:t>05/08/2018</a:t>
            </a:fld>
            <a:endParaRPr lang="cy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FAF1-68FA-4A15-AC95-71D1B08FB3D2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3444756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E0B2-2E74-4C59-ACA6-21E2F6B892D5}" type="datetimeFigureOut">
              <a:rPr lang="cy-GB" smtClean="0"/>
              <a:t>05/08/2018</a:t>
            </a:fld>
            <a:endParaRPr lang="cy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FAF1-68FA-4A15-AC95-71D1B08FB3D2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553452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E0B2-2E74-4C59-ACA6-21E2F6B892D5}" type="datetimeFigureOut">
              <a:rPr lang="cy-GB" smtClean="0"/>
              <a:t>05/08/2018</a:t>
            </a:fld>
            <a:endParaRPr lang="cy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FAF1-68FA-4A15-AC95-71D1B08FB3D2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316052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E0B2-2E74-4C59-ACA6-21E2F6B892D5}" type="datetimeFigureOut">
              <a:rPr lang="cy-GB" smtClean="0"/>
              <a:t>05/08/2018</a:t>
            </a:fld>
            <a:endParaRPr lang="cy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FAF1-68FA-4A15-AC95-71D1B08FB3D2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1319648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E0B2-2E74-4C59-ACA6-21E2F6B892D5}" type="datetimeFigureOut">
              <a:rPr lang="cy-GB" smtClean="0"/>
              <a:t>05/08/2018</a:t>
            </a:fld>
            <a:endParaRPr lang="cy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FAF1-68FA-4A15-AC95-71D1B08FB3D2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280971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E0B2-2E74-4C59-ACA6-21E2F6B892D5}" type="datetimeFigureOut">
              <a:rPr lang="cy-GB" smtClean="0"/>
              <a:t>05/08/2018</a:t>
            </a:fld>
            <a:endParaRPr lang="cy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FAF1-68FA-4A15-AC95-71D1B08FB3D2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1389919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E0B2-2E74-4C59-ACA6-21E2F6B892D5}" type="datetimeFigureOut">
              <a:rPr lang="cy-GB" smtClean="0"/>
              <a:t>05/08/2018</a:t>
            </a:fld>
            <a:endParaRPr lang="cy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FAF1-68FA-4A15-AC95-71D1B08FB3D2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967462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E0B2-2E74-4C59-ACA6-21E2F6B892D5}" type="datetimeFigureOut">
              <a:rPr lang="cy-GB" smtClean="0"/>
              <a:t>05/08/2018</a:t>
            </a:fld>
            <a:endParaRPr lang="cy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FAF1-68FA-4A15-AC95-71D1B08FB3D2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2815144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E0B2-2E74-4C59-ACA6-21E2F6B892D5}" type="datetimeFigureOut">
              <a:rPr lang="cy-GB" smtClean="0"/>
              <a:t>05/08/2018</a:t>
            </a:fld>
            <a:endParaRPr lang="cy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FAF1-68FA-4A15-AC95-71D1B08FB3D2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243586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E0B2-2E74-4C59-ACA6-21E2F6B892D5}" type="datetimeFigureOut">
              <a:rPr lang="cy-GB" smtClean="0"/>
              <a:t>05/08/2018</a:t>
            </a:fld>
            <a:endParaRPr lang="cy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FAF1-68FA-4A15-AC95-71D1B08FB3D2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2285699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y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E0B2-2E74-4C59-ACA6-21E2F6B892D5}" type="datetimeFigureOut">
              <a:rPr lang="cy-GB" smtClean="0"/>
              <a:t>05/08/2018</a:t>
            </a:fld>
            <a:endParaRPr lang="cy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FAF1-68FA-4A15-AC95-71D1B08FB3D2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254378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1E0B2-2E74-4C59-ACA6-21E2F6B892D5}" type="datetimeFigureOut">
              <a:rPr lang="cy-GB" smtClean="0"/>
              <a:t>05/08/2018</a:t>
            </a:fld>
            <a:endParaRPr lang="cy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y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0FAF1-68FA-4A15-AC95-71D1B08FB3D2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220276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y-GB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631090"/>
            <a:ext cx="6858000" cy="1483455"/>
          </a:xfrm>
          <a:solidFill>
            <a:srgbClr val="FFFFFF">
              <a:alpha val="89804"/>
            </a:srgbClr>
          </a:solidFill>
          <a:effectLst>
            <a:softEdge rad="31750"/>
          </a:effectLst>
        </p:spPr>
        <p:txBody>
          <a:bodyPr/>
          <a:lstStyle/>
          <a:p>
            <a:r>
              <a:rPr lang="cy-GB" dirty="0"/>
              <a:t>Degolion Terfynus a Chylchol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206621"/>
            <a:ext cx="6858000" cy="862870"/>
          </a:xfrm>
          <a:solidFill>
            <a:srgbClr val="FFFFFF">
              <a:alpha val="89804"/>
            </a:srgbClr>
          </a:solidFill>
          <a:effectLst>
            <a:softEdge rad="31750"/>
          </a:effectLst>
        </p:spPr>
        <p:txBody>
          <a:bodyPr/>
          <a:lstStyle/>
          <a:p>
            <a:r>
              <a:rPr lang="cy-GB" dirty="0">
                <a:latin typeface="+mj-lt"/>
              </a:rPr>
              <a:t>Ffracsiynau, Canrannau a Degolion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760" y="4728518"/>
            <a:ext cx="1962481" cy="19564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290383" y="6119054"/>
            <a:ext cx="1834979" cy="360000"/>
          </a:xfrm>
          <a:prstGeom prst="rect">
            <a:avLst/>
          </a:prstGeom>
          <a:solidFill>
            <a:srgbClr val="FFFFFF">
              <a:alpha val="89804"/>
            </a:srgbClr>
          </a:solidFill>
          <a:scene3d>
            <a:camera prst="perspectiveHeroicExtremeRightFacing"/>
            <a:lightRig rig="threePt" dir="t"/>
          </a:scene3d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y-GB" dirty="0">
                <a:latin typeface="+mj-lt"/>
              </a:rPr>
              <a:t>@mathemateg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4094">
            <a:off x="356287" y="6159451"/>
            <a:ext cx="468000" cy="468000"/>
          </a:xfrm>
          <a:prstGeom prst="rect">
            <a:avLst/>
          </a:prstGeom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6009384" y="6119054"/>
            <a:ext cx="2844236" cy="360000"/>
          </a:xfrm>
          <a:prstGeom prst="rect">
            <a:avLst/>
          </a:prstGeom>
          <a:solidFill>
            <a:srgbClr val="FFFFFF">
              <a:alpha val="89804"/>
            </a:srgbClr>
          </a:solidFill>
          <a:scene3d>
            <a:camera prst="perspectiveHeroicExtremeLeftFacing"/>
            <a:lightRig rig="threePt" dir="t"/>
          </a:scene3d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y-GB" dirty="0">
                <a:latin typeface="+mj-lt"/>
              </a:rPr>
              <a:t>/adolygumathemateg</a:t>
            </a:r>
          </a:p>
        </p:txBody>
      </p:sp>
      <p:pic>
        <p:nvPicPr>
          <p:cNvPr id="9" name="Picture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8991">
            <a:off x="6452929" y="6071793"/>
            <a:ext cx="504000" cy="2330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5161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y-GB" sz="3600" dirty="0"/>
              <a:t>Degolion Terfynus a Chylchol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cy-GB" sz="3200" dirty="0"/>
                  <a:t>Mae rhai ffracsiynau, fel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sz="3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cy-GB" sz="32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cy-GB" sz="3200" dirty="0"/>
                  <a:t>, yn trawsnewid yn ddegolion sy’n dod i ben. </a:t>
                </a:r>
                <a:r>
                  <a:rPr lang="cy-GB" sz="3200" b="1" dirty="0"/>
                  <a:t>Degolion terfynus </a:t>
                </a:r>
                <a:r>
                  <a:rPr lang="cy-GB" sz="3200" dirty="0"/>
                  <a:t>yw’r rhain.</a:t>
                </a:r>
              </a:p>
              <a:p>
                <a:r>
                  <a:rPr lang="cy-GB" sz="3200" dirty="0"/>
                  <a:t>Mae ffracsiynau eraill, fel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cy-GB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cy-GB" sz="3200" dirty="0"/>
                  <a:t>, yn parhau’n ddiddiwedd. </a:t>
                </a:r>
                <a:r>
                  <a:rPr lang="cy-GB" sz="3200" b="1" dirty="0"/>
                  <a:t>Degolion cylchol </a:t>
                </a:r>
                <a:r>
                  <a:rPr lang="cy-GB" sz="3200" dirty="0"/>
                  <a:t>yw’r rhain.</a:t>
                </a:r>
              </a:p>
              <a:p>
                <a:r>
                  <a:rPr lang="cy-GB" sz="3200" dirty="0"/>
                  <a:t>Yn achos degolion cylchol mae yna </a:t>
                </a:r>
                <a:r>
                  <a:rPr lang="cy-GB" sz="3200" b="1" dirty="0"/>
                  <a:t>batrwm</a:t>
                </a:r>
                <a:r>
                  <a:rPr lang="cy-GB" sz="3200" dirty="0"/>
                  <a:t> bob tro.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777" t="-7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745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y-GB" sz="3600" dirty="0"/>
              <a:t>Degolion Terfynus a Chylchol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y-GB" sz="3200" dirty="0"/>
              <a:t>I benderfynu os yw ffracsiwn yn rhoi degolyn terfynus neu gylchol:</a:t>
            </a:r>
          </a:p>
          <a:p>
            <a:pPr marL="514350" indent="-514350">
              <a:buFont typeface="+mj-lt"/>
              <a:buAutoNum type="arabicParenR"/>
            </a:pPr>
            <a:r>
              <a:rPr lang="cy-GB" sz="3200" dirty="0"/>
              <a:t>Ysgrifennwch y ffracsiwn yn ei ffurf symlaf.</a:t>
            </a:r>
          </a:p>
          <a:p>
            <a:pPr marL="514350" indent="-514350">
              <a:buFont typeface="+mj-lt"/>
              <a:buAutoNum type="arabicParenR"/>
            </a:pPr>
            <a:r>
              <a:rPr lang="cy-GB" sz="3200" dirty="0"/>
              <a:t>Ysgrifennwch enwadur (gwaelod) y ffracsiwn fel lluoswm ei ffactorau cysefin.</a:t>
            </a:r>
          </a:p>
          <a:p>
            <a:pPr marL="514350" indent="-514350">
              <a:buFont typeface="+mj-lt"/>
              <a:buAutoNum type="arabicParenR"/>
            </a:pPr>
            <a:r>
              <a:rPr lang="cy-GB" sz="3200" dirty="0"/>
              <a:t>I fod yn ddegolyn terfynus, dim ond 2 a/neu 5 caiff ymddangos yn ffactorau cysefin yr enwadur. Fel arall, mae’r ffracsiwn yn rhoi degolyn cylchol.</a:t>
            </a:r>
          </a:p>
        </p:txBody>
      </p:sp>
    </p:spTree>
    <p:extLst>
      <p:ext uri="{BB962C8B-B14F-4D97-AF65-F5344CB8AC3E}">
        <p14:creationId xmlns:p14="http://schemas.microsoft.com/office/powerpoint/2010/main" val="2015519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y-GB" sz="3600" dirty="0"/>
              <a:t>Degolion Terfynus a Chylchol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2481" y="1825624"/>
                <a:ext cx="8297236" cy="466724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cy-GB" sz="2600" b="1" dirty="0"/>
                  <a:t>Enghraifft:</a:t>
                </a:r>
                <a:r>
                  <a:rPr lang="cy-GB" sz="2600" dirty="0"/>
                  <a:t> Ysgrifennwch </a:t>
                </a:r>
                <a14:m>
                  <m:oMath xmlns:m="http://schemas.openxmlformats.org/officeDocument/2006/math"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0.</m:t>
                    </m:r>
                    <m:acc>
                      <m:accPr>
                        <m:chr m:val="̇"/>
                        <m:ctrlPr>
                          <a:rPr lang="cy-GB" sz="26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y-GB" sz="2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acc>
                  </m:oMath>
                </a14:m>
                <a:r>
                  <a:rPr lang="cy-GB" sz="2600" dirty="0"/>
                  <a:t> fel ffracsiwn yn ei ffurf symlaf.</a:t>
                </a:r>
              </a:p>
              <a:p>
                <a:pPr marL="0" indent="0">
                  <a:buNone/>
                </a:pPr>
                <a:r>
                  <a:rPr lang="cy-GB" sz="2600" i="1" dirty="0"/>
                  <a:t>Ateb:</a:t>
                </a:r>
                <a:r>
                  <a:rPr lang="cy-GB" sz="2600" dirty="0"/>
                  <a:t> Gadewch i </a:t>
                </a:r>
                <a14:m>
                  <m:oMath xmlns:m="http://schemas.openxmlformats.org/officeDocument/2006/math"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=0.</m:t>
                    </m:r>
                    <m:acc>
                      <m:accPr>
                        <m:chr m:val="̇"/>
                        <m:ctrlPr>
                          <a:rPr lang="cy-GB" sz="26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y-GB" sz="2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acc>
                  </m:oMath>
                </a14:m>
                <a:r>
                  <a:rPr lang="cy-GB" sz="2600" dirty="0"/>
                  <a:t>	fel bod	   </a:t>
                </a:r>
                <a:r>
                  <a:rPr lang="cy-GB" sz="2400" dirty="0"/>
                  <a:t> </a:t>
                </a:r>
                <a14:m>
                  <m:oMath xmlns:m="http://schemas.openxmlformats.org/officeDocument/2006/math"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=0.333…</m:t>
                    </m:r>
                  </m:oMath>
                </a14:m>
                <a:br>
                  <a:rPr lang="cy-GB" sz="2600" dirty="0"/>
                </a:br>
                <a:r>
                  <a:rPr lang="cy-GB" sz="2600" i="1" dirty="0">
                    <a:solidFill>
                      <a:schemeClr val="bg1"/>
                    </a:solidFill>
                  </a:rPr>
                  <a:t>Ateb:</a:t>
                </a:r>
                <a:r>
                  <a:rPr lang="cy-GB" sz="2600" dirty="0">
                    <a:solidFill>
                      <a:schemeClr val="bg1"/>
                    </a:solidFill>
                  </a:rPr>
                  <a:t> </a:t>
                </a:r>
                <a:r>
                  <a:rPr lang="cy-GB" sz="2600" dirty="0"/>
                  <a:t>Felly   </a:t>
                </a:r>
                <a:r>
                  <a:rPr lang="cy-GB" sz="1200" dirty="0"/>
                  <a:t> </a:t>
                </a:r>
                <a:r>
                  <a:rPr lang="cy-GB" sz="2600" dirty="0"/>
                  <a:t> </a:t>
                </a:r>
                <a14:m>
                  <m:oMath xmlns:m="http://schemas.openxmlformats.org/officeDocument/2006/math">
                    <m:r>
                      <a:rPr lang="cy-GB" sz="2600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10</m:t>
                    </m:r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=3.</m:t>
                    </m:r>
                    <m:acc>
                      <m:accPr>
                        <m:chr m:val="̇"/>
                        <m:ctrlPr>
                          <a:rPr lang="cy-GB" sz="26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y-GB" sz="2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acc>
                  </m:oMath>
                </a14:m>
                <a:r>
                  <a:rPr lang="cy-GB" sz="2600" dirty="0"/>
                  <a:t>	fel bod	</a:t>
                </a:r>
                <a14:m>
                  <m:oMath xmlns:m="http://schemas.openxmlformats.org/officeDocument/2006/math"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10</m:t>
                    </m:r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=3.333…</m:t>
                    </m:r>
                  </m:oMath>
                </a14:m>
                <a:br>
                  <a:rPr lang="cy-GB" sz="2600" dirty="0"/>
                </a:br>
                <a:endParaRPr lang="cy-GB" sz="2600" dirty="0"/>
              </a:p>
              <a:p>
                <a:pPr marL="0" indent="0">
                  <a:buNone/>
                </a:pPr>
                <a:r>
                  <a:rPr lang="cy-GB" sz="2600" b="0" dirty="0"/>
                  <a:t> </a:t>
                </a:r>
                <a:r>
                  <a:rPr lang="cy-GB" sz="2000" b="0" dirty="0"/>
                  <a:t> </a:t>
                </a:r>
                <a14:m>
                  <m:oMath xmlns:m="http://schemas.openxmlformats.org/officeDocument/2006/math"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10</m:t>
                    </m:r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=3.333…</m:t>
                    </m:r>
                  </m:oMath>
                </a14:m>
                <a:r>
                  <a:rPr lang="cy-GB" sz="2600" dirty="0"/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cy-GB" sz="2600" b="0" i="0" smtClean="0">
                        <a:latin typeface="Cambria Math" panose="02040503050406030204" pitchFamily="18" charset="0"/>
                      </a:rPr>
                      <m:t>−    </m:t>
                    </m:r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=0.333…</m:t>
                    </m:r>
                  </m:oMath>
                </a14:m>
                <a:r>
                  <a:rPr lang="cy-GB" sz="2600" dirty="0"/>
                  <a:t> </a:t>
                </a:r>
                <a:br>
                  <a:rPr lang="cy-GB" sz="2600" dirty="0"/>
                </a:br>
                <a:br>
                  <a:rPr lang="cy-GB" sz="1000" dirty="0"/>
                </a:br>
                <a:r>
                  <a:rPr lang="cy-GB" sz="1000" dirty="0"/>
                  <a:t>     </a:t>
                </a:r>
                <a:r>
                  <a:rPr lang="cy-GB" sz="2600" dirty="0"/>
                  <a:t>  </a:t>
                </a:r>
                <a14:m>
                  <m:oMath xmlns:m="http://schemas.openxmlformats.org/officeDocument/2006/math"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9</m:t>
                    </m:r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cy-GB" sz="2600" dirty="0"/>
                  <a:t> </a:t>
                </a:r>
                <a:br>
                  <a:rPr lang="cy-GB" sz="2600" dirty="0"/>
                </a:br>
                <a:br>
                  <a:rPr lang="cy-GB" sz="1200" dirty="0"/>
                </a:br>
                <a14:m>
                  <m:oMath xmlns:m="http://schemas.openxmlformats.org/officeDocument/2006/math"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y-GB" sz="2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sz="2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cy-GB" sz="26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cy-GB" sz="2600" dirty="0"/>
                  <a:t> </a:t>
                </a:r>
                <a:br>
                  <a:rPr lang="cy-GB" sz="2600" dirty="0"/>
                </a:br>
                <a:br>
                  <a:rPr lang="cy-GB" sz="1050" dirty="0"/>
                </a:br>
                <a14:m>
                  <m:oMath xmlns:m="http://schemas.openxmlformats.org/officeDocument/2006/math"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y-GB" sz="2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sz="2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cy-GB" sz="2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cy-GB" sz="2600" dirty="0"/>
                  <a:t> 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2481" y="1825624"/>
                <a:ext cx="8297236" cy="4667249"/>
              </a:xfrm>
              <a:blipFill>
                <a:blip r:embed="rId2"/>
                <a:stretch>
                  <a:fillRect l="-1323" t="-1697" r="-58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D72BAA8-E327-494C-B552-9ECB225938B0}"/>
              </a:ext>
            </a:extLst>
          </p:cNvPr>
          <p:cNvCxnSpPr/>
          <p:nvPr/>
        </p:nvCxnSpPr>
        <p:spPr>
          <a:xfrm>
            <a:off x="559571" y="4455078"/>
            <a:ext cx="2304000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907FD50-6288-42A9-BC9C-DA2278EBB3BA}"/>
              </a:ext>
            </a:extLst>
          </p:cNvPr>
          <p:cNvCxnSpPr/>
          <p:nvPr/>
        </p:nvCxnSpPr>
        <p:spPr>
          <a:xfrm>
            <a:off x="559571" y="4882116"/>
            <a:ext cx="2304000" cy="158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B28DD673-CA79-4223-8DA4-AA303701BC3B}"/>
              </a:ext>
            </a:extLst>
          </p:cNvPr>
          <p:cNvSpPr/>
          <p:nvPr/>
        </p:nvSpPr>
        <p:spPr>
          <a:xfrm>
            <a:off x="6327791" y="3672032"/>
            <a:ext cx="2256638" cy="2245074"/>
          </a:xfrm>
          <a:prstGeom prst="cloudCallout">
            <a:avLst>
              <a:gd name="adj1" fmla="val -82172"/>
              <a:gd name="adj2" fmla="val -7201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y-GB" dirty="0"/>
              <a:t>Lluosi efo 10 gan mai un digid sy’n ailadrodd.</a:t>
            </a:r>
            <a:endParaRPr lang="en-GB" dirty="0"/>
          </a:p>
        </p:txBody>
      </p:sp>
      <p:sp>
        <p:nvSpPr>
          <p:cNvPr id="7" name="Thought Bubble: Cloud 6">
            <a:extLst>
              <a:ext uri="{FF2B5EF4-FFF2-40B4-BE49-F238E27FC236}">
                <a16:creationId xmlns:a16="http://schemas.microsoft.com/office/drawing/2014/main" id="{5A0A21B9-F35E-48D6-B654-569B1F103E0F}"/>
              </a:ext>
            </a:extLst>
          </p:cNvPr>
          <p:cNvSpPr/>
          <p:nvPr/>
        </p:nvSpPr>
        <p:spPr>
          <a:xfrm>
            <a:off x="3894527" y="4247799"/>
            <a:ext cx="2256638" cy="2245074"/>
          </a:xfrm>
          <a:prstGeom prst="cloudCallout">
            <a:avLst>
              <a:gd name="adj1" fmla="val -140908"/>
              <a:gd name="adj2" fmla="val 10562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y-GB" dirty="0"/>
              <a:t>Datrys yr hafaliad a symleiddio’r ffracsiwn.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176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y-GB" sz="3600" dirty="0"/>
              <a:t>Degolion Terfynus a Chylchol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2481" y="1825624"/>
                <a:ext cx="8297236" cy="4667249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cy-GB" sz="2600" b="1" dirty="0"/>
                  <a:t>Enghraifft:</a:t>
                </a:r>
                <a:r>
                  <a:rPr lang="cy-GB" sz="2600" dirty="0"/>
                  <a:t> Ysgrifennwch </a:t>
                </a:r>
                <a14:m>
                  <m:oMath xmlns:m="http://schemas.openxmlformats.org/officeDocument/2006/math"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0.4</m:t>
                    </m:r>
                    <m:acc>
                      <m:accPr>
                        <m:chr m:val="̇"/>
                        <m:ctrlPr>
                          <a:rPr lang="cy-GB" sz="26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y-GB" sz="2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acc>
                    <m:acc>
                      <m:accPr>
                        <m:chr m:val="̇"/>
                        <m:ctrlPr>
                          <a:rPr lang="cy-GB" sz="26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y-GB" sz="2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acc>
                  </m:oMath>
                </a14:m>
                <a:r>
                  <a:rPr lang="cy-GB" sz="2600" dirty="0"/>
                  <a:t> fel ffracsiwn yn ei ffurf symlaf.</a:t>
                </a:r>
              </a:p>
              <a:p>
                <a:pPr marL="0" indent="0">
                  <a:buNone/>
                </a:pPr>
                <a:r>
                  <a:rPr lang="cy-GB" sz="2600" i="1" dirty="0"/>
                  <a:t>Ateb:</a:t>
                </a:r>
                <a:r>
                  <a:rPr lang="cy-GB" sz="2600" dirty="0"/>
                  <a:t> Gadewch i </a:t>
                </a:r>
                <a14:m>
                  <m:oMath xmlns:m="http://schemas.openxmlformats.org/officeDocument/2006/math"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=0.4</m:t>
                    </m:r>
                    <m:acc>
                      <m:accPr>
                        <m:chr m:val="̇"/>
                        <m:ctrlPr>
                          <a:rPr lang="cy-GB" sz="26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y-GB" sz="2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acc>
                    <m:acc>
                      <m:accPr>
                        <m:chr m:val="̇"/>
                        <m:ctrlPr>
                          <a:rPr lang="cy-GB" sz="26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y-GB" sz="2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acc>
                  </m:oMath>
                </a14:m>
                <a:r>
                  <a:rPr lang="cy-GB" sz="2600" dirty="0"/>
                  <a:t> </a:t>
                </a:r>
                <a:r>
                  <a:rPr lang="cy-GB" sz="1800" dirty="0"/>
                  <a:t> </a:t>
                </a:r>
                <a:r>
                  <a:rPr lang="cy-GB" sz="2600" dirty="0"/>
                  <a:t>fel bod     </a:t>
                </a:r>
                <a:r>
                  <a:rPr lang="cy-GB" sz="1400" dirty="0"/>
                  <a:t> </a:t>
                </a:r>
                <a:r>
                  <a:rPr lang="cy-GB" sz="2600" dirty="0"/>
                  <a:t> </a:t>
                </a:r>
                <a14:m>
                  <m:oMath xmlns:m="http://schemas.openxmlformats.org/officeDocument/2006/math"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cy-GB" sz="2600" dirty="0"/>
                  <a:t>  </a:t>
                </a:r>
                <a:r>
                  <a:rPr lang="cy-GB" sz="400" dirty="0"/>
                  <a:t> </a:t>
                </a:r>
                <a:r>
                  <a:rPr lang="cy-GB" sz="2600" dirty="0"/>
                  <a:t> </a:t>
                </a:r>
                <a14:m>
                  <m:oMath xmlns:m="http://schemas.openxmlformats.org/officeDocument/2006/math"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0.4232323…</m:t>
                    </m:r>
                  </m:oMath>
                </a14:m>
                <a:br>
                  <a:rPr lang="cy-GB" sz="2600" dirty="0"/>
                </a:br>
                <a:r>
                  <a:rPr lang="cy-GB" sz="2600" i="1" dirty="0">
                    <a:solidFill>
                      <a:schemeClr val="bg1"/>
                    </a:solidFill>
                  </a:rPr>
                  <a:t>Ateb:</a:t>
                </a:r>
                <a:r>
                  <a:rPr lang="cy-GB" sz="2600" dirty="0">
                    <a:solidFill>
                      <a:schemeClr val="bg1"/>
                    </a:solidFill>
                  </a:rPr>
                  <a:t> </a:t>
                </a:r>
                <a:r>
                  <a:rPr lang="cy-GB" sz="2600" dirty="0"/>
                  <a:t>Felly </a:t>
                </a:r>
                <a:r>
                  <a:rPr lang="cy-GB" sz="1200" dirty="0"/>
                  <a:t> </a:t>
                </a:r>
                <a:r>
                  <a:rPr lang="cy-GB" sz="2600" dirty="0"/>
                  <a:t> </a:t>
                </a:r>
                <a14:m>
                  <m:oMath xmlns:m="http://schemas.openxmlformats.org/officeDocument/2006/math">
                    <m:r>
                      <a:rPr lang="cy-GB" sz="2600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100</m:t>
                    </m:r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=42.</m:t>
                    </m:r>
                    <m:acc>
                      <m:accPr>
                        <m:chr m:val="̇"/>
                        <m:ctrlPr>
                          <a:rPr lang="cy-GB" sz="26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y-GB" sz="2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acc>
                    <m:acc>
                      <m:accPr>
                        <m:chr m:val="̇"/>
                        <m:ctrlPr>
                          <a:rPr lang="cy-GB" sz="26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y-GB" sz="2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acc>
                  </m:oMath>
                </a14:m>
                <a:r>
                  <a:rPr lang="cy-GB" sz="2600" dirty="0"/>
                  <a:t> fel bod	</a:t>
                </a:r>
                <a14:m>
                  <m:oMath xmlns:m="http://schemas.openxmlformats.org/officeDocument/2006/math"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100</m:t>
                    </m:r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=42.3232323…</m:t>
                    </m:r>
                  </m:oMath>
                </a14:m>
                <a:br>
                  <a:rPr lang="cy-GB" sz="2600" dirty="0"/>
                </a:br>
                <a:endParaRPr lang="cy-GB" sz="2600" dirty="0"/>
              </a:p>
              <a:p>
                <a:pPr marL="0" indent="0">
                  <a:buNone/>
                </a:pPr>
                <a:r>
                  <a:rPr lang="cy-GB" sz="2600" b="0" dirty="0"/>
                  <a:t> </a:t>
                </a:r>
                <a:r>
                  <a:rPr lang="cy-GB" sz="1400" b="0" dirty="0"/>
                  <a:t> </a:t>
                </a:r>
                <a:r>
                  <a:rPr lang="cy-GB" sz="2000" b="0" dirty="0"/>
                  <a:t> </a:t>
                </a:r>
                <a14:m>
                  <m:oMath xmlns:m="http://schemas.openxmlformats.org/officeDocument/2006/math"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100</m:t>
                    </m:r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=42.3232323…</m:t>
                    </m:r>
                  </m:oMath>
                </a14:m>
                <a:r>
                  <a:rPr lang="cy-GB" sz="2600" dirty="0"/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cy-GB" sz="2600" b="0" i="0" smtClean="0">
                        <a:latin typeface="Cambria Math" panose="02040503050406030204" pitchFamily="18" charset="0"/>
                      </a:rPr>
                      <m:t>−       </m:t>
                    </m:r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cy-GB" sz="2600" dirty="0"/>
                  <a:t>   </a:t>
                </a:r>
                <a14:m>
                  <m:oMath xmlns:m="http://schemas.openxmlformats.org/officeDocument/2006/math">
                    <m:r>
                      <a:rPr lang="cy-GB" sz="2600" b="0" i="1" dirty="0" smtClean="0">
                        <a:latin typeface="Cambria Math" panose="02040503050406030204" pitchFamily="18" charset="0"/>
                      </a:rPr>
                      <m:t>0.4232323…</m:t>
                    </m:r>
                  </m:oMath>
                </a14:m>
                <a:br>
                  <a:rPr lang="cy-GB" sz="2600" dirty="0"/>
                </a:br>
                <a:br>
                  <a:rPr lang="cy-GB" sz="1000" dirty="0"/>
                </a:br>
                <a:r>
                  <a:rPr lang="cy-GB" sz="1000" dirty="0"/>
                  <a:t>     </a:t>
                </a:r>
                <a:r>
                  <a:rPr lang="cy-GB" sz="800" dirty="0"/>
                  <a:t> </a:t>
                </a:r>
                <a:r>
                  <a:rPr lang="cy-GB" sz="2600" dirty="0"/>
                  <a:t>  </a:t>
                </a:r>
                <a14:m>
                  <m:oMath xmlns:m="http://schemas.openxmlformats.org/officeDocument/2006/math">
                    <m:r>
                      <a:rPr lang="cy-GB" sz="2600" b="0" i="0" smtClean="0">
                        <a:latin typeface="Cambria Math" panose="02040503050406030204" pitchFamily="18" charset="0"/>
                      </a:rPr>
                      <m:t>9</m:t>
                    </m:r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9</m:t>
                    </m:r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=41.9</m:t>
                    </m:r>
                  </m:oMath>
                </a14:m>
                <a:r>
                  <a:rPr lang="cy-GB" sz="2600" dirty="0"/>
                  <a:t> </a:t>
                </a:r>
                <a:br>
                  <a:rPr lang="cy-GB" sz="2600" dirty="0"/>
                </a:br>
                <a:br>
                  <a:rPr lang="cy-GB" sz="1200" dirty="0"/>
                </a:br>
                <a14:m>
                  <m:oMath xmlns:m="http://schemas.openxmlformats.org/officeDocument/2006/math"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y-GB" sz="2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sz="2600" b="0" i="1" smtClean="0">
                            <a:latin typeface="Cambria Math" panose="02040503050406030204" pitchFamily="18" charset="0"/>
                          </a:rPr>
                          <m:t>41.9</m:t>
                        </m:r>
                      </m:num>
                      <m:den>
                        <m:r>
                          <a:rPr lang="cy-GB" sz="2600" b="0" i="1" smtClean="0">
                            <a:latin typeface="Cambria Math" panose="02040503050406030204" pitchFamily="18" charset="0"/>
                          </a:rPr>
                          <m:t>99</m:t>
                        </m:r>
                      </m:den>
                    </m:f>
                  </m:oMath>
                </a14:m>
                <a:r>
                  <a:rPr lang="cy-GB" sz="2600" dirty="0"/>
                  <a:t> </a:t>
                </a:r>
                <a:br>
                  <a:rPr lang="cy-GB" sz="2600" dirty="0"/>
                </a:br>
                <a:br>
                  <a:rPr lang="cy-GB" sz="1050" dirty="0"/>
                </a:br>
                <a14:m>
                  <m:oMath xmlns:m="http://schemas.openxmlformats.org/officeDocument/2006/math"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sz="2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y-GB" sz="2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sz="2600" b="0" i="1" smtClean="0">
                            <a:latin typeface="Cambria Math" panose="02040503050406030204" pitchFamily="18" charset="0"/>
                          </a:rPr>
                          <m:t>419</m:t>
                        </m:r>
                      </m:num>
                      <m:den>
                        <m:r>
                          <a:rPr lang="cy-GB" sz="2600" b="0" i="1" smtClean="0">
                            <a:latin typeface="Cambria Math" panose="02040503050406030204" pitchFamily="18" charset="0"/>
                          </a:rPr>
                          <m:t>990</m:t>
                        </m:r>
                      </m:den>
                    </m:f>
                  </m:oMath>
                </a14:m>
                <a:r>
                  <a:rPr lang="cy-GB" sz="2600" dirty="0"/>
                  <a:t> 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2481" y="1825624"/>
                <a:ext cx="8297236" cy="4667249"/>
              </a:xfrm>
              <a:blipFill>
                <a:blip r:embed="rId2"/>
                <a:stretch>
                  <a:fillRect l="-1323" t="-26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D72BAA8-E327-494C-B552-9ECB225938B0}"/>
              </a:ext>
            </a:extLst>
          </p:cNvPr>
          <p:cNvCxnSpPr/>
          <p:nvPr/>
        </p:nvCxnSpPr>
        <p:spPr>
          <a:xfrm>
            <a:off x="559571" y="4455078"/>
            <a:ext cx="3420000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907FD50-6288-42A9-BC9C-DA2278EBB3BA}"/>
              </a:ext>
            </a:extLst>
          </p:cNvPr>
          <p:cNvCxnSpPr/>
          <p:nvPr/>
        </p:nvCxnSpPr>
        <p:spPr>
          <a:xfrm>
            <a:off x="559571" y="4882116"/>
            <a:ext cx="3420000" cy="158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B28DD673-CA79-4223-8DA4-AA303701BC3B}"/>
              </a:ext>
            </a:extLst>
          </p:cNvPr>
          <p:cNvSpPr/>
          <p:nvPr/>
        </p:nvSpPr>
        <p:spPr>
          <a:xfrm>
            <a:off x="6327791" y="3672032"/>
            <a:ext cx="2256638" cy="2245074"/>
          </a:xfrm>
          <a:prstGeom prst="cloudCallout">
            <a:avLst>
              <a:gd name="adj1" fmla="val -69161"/>
              <a:gd name="adj2" fmla="val -6080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y-GB" dirty="0"/>
              <a:t>Lluosi efo 100 gan mai dau ddigid sy’n ailadrodd.</a:t>
            </a:r>
            <a:endParaRPr lang="en-GB" dirty="0"/>
          </a:p>
        </p:txBody>
      </p:sp>
      <p:sp>
        <p:nvSpPr>
          <p:cNvPr id="7" name="Thought Bubble: Cloud 6">
            <a:extLst>
              <a:ext uri="{FF2B5EF4-FFF2-40B4-BE49-F238E27FC236}">
                <a16:creationId xmlns:a16="http://schemas.microsoft.com/office/drawing/2014/main" id="{5A0A21B9-F35E-48D6-B654-569B1F103E0F}"/>
              </a:ext>
            </a:extLst>
          </p:cNvPr>
          <p:cNvSpPr/>
          <p:nvPr/>
        </p:nvSpPr>
        <p:spPr>
          <a:xfrm>
            <a:off x="3979571" y="4247799"/>
            <a:ext cx="2256638" cy="2245074"/>
          </a:xfrm>
          <a:prstGeom prst="cloudCallout">
            <a:avLst>
              <a:gd name="adj1" fmla="val -143139"/>
              <a:gd name="adj2" fmla="val 794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y-GB" dirty="0"/>
              <a:t>Datrys yr hafaliad a symleiddio’r ffracsiwn.</a:t>
            </a:r>
            <a:endParaRPr lang="en-GB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3277B18-48E4-44E9-B806-27D2B3CE17BE}"/>
              </a:ext>
            </a:extLst>
          </p:cNvPr>
          <p:cNvCxnSpPr/>
          <p:nvPr/>
        </p:nvCxnSpPr>
        <p:spPr>
          <a:xfrm>
            <a:off x="2122415" y="3672032"/>
            <a:ext cx="147156" cy="3127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B2E7186-5640-4E36-865C-35536898C85F}"/>
              </a:ext>
            </a:extLst>
          </p:cNvPr>
          <p:cNvSpPr txBox="1"/>
          <p:nvPr/>
        </p:nvSpPr>
        <p:spPr>
          <a:xfrm>
            <a:off x="1933581" y="3429000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dirty="0"/>
              <a:t>1  1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917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</TotalTime>
  <Words>226</Words>
  <Application>Microsoft Office PowerPoint</Application>
  <PresentationFormat>On-screen Show (4:3)</PresentationFormat>
  <Paragraphs>28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Cambria Math</vt:lpstr>
      <vt:lpstr>Gill Sans MT</vt:lpstr>
      <vt:lpstr>Office Theme</vt:lpstr>
      <vt:lpstr>Degolion Terfynus a Chylchol</vt:lpstr>
      <vt:lpstr>Degolion Terfynus a Chylchol</vt:lpstr>
      <vt:lpstr>Degolion Terfynus a Chylchol</vt:lpstr>
      <vt:lpstr>Degolion Terfynus a Chylchol</vt:lpstr>
      <vt:lpstr>Degolion Terfynus a Chylchol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Gareth Evans</dc:creator>
  <cp:lastModifiedBy>Gareth Evans</cp:lastModifiedBy>
  <cp:revision>16</cp:revision>
  <dcterms:created xsi:type="dcterms:W3CDTF">2015-07-22T11:11:14Z</dcterms:created>
  <dcterms:modified xsi:type="dcterms:W3CDTF">2018-08-05T10:28:14Z</dcterms:modified>
</cp:coreProperties>
</file>